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thumb" ContentType="image/jpeg"/>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66" r:id="rId2"/>
    <p:sldId id="537" r:id="rId3"/>
    <p:sldId id="528" r:id="rId4"/>
    <p:sldId id="529" r:id="rId5"/>
    <p:sldId id="530" r:id="rId6"/>
    <p:sldId id="531" r:id="rId7"/>
    <p:sldId id="532" r:id="rId8"/>
    <p:sldId id="533" r:id="rId9"/>
    <p:sldId id="534" r:id="rId10"/>
    <p:sldId id="503" r:id="rId11"/>
    <p:sldId id="436" r:id="rId12"/>
    <p:sldId id="535" r:id="rId13"/>
    <p:sldId id="271" r:id="rId14"/>
    <p:sldId id="510" r:id="rId15"/>
    <p:sldId id="289" r:id="rId16"/>
    <p:sldId id="262" r:id="rId17"/>
    <p:sldId id="380" r:id="rId18"/>
    <p:sldId id="381" r:id="rId19"/>
    <p:sldId id="341" r:id="rId20"/>
    <p:sldId id="511" r:id="rId21"/>
    <p:sldId id="299" r:id="rId22"/>
    <p:sldId id="507" r:id="rId23"/>
    <p:sldId id="513" r:id="rId24"/>
    <p:sldId id="452" r:id="rId25"/>
    <p:sldId id="483" r:id="rId26"/>
    <p:sldId id="364" r:id="rId27"/>
    <p:sldId id="536" r:id="rId28"/>
    <p:sldId id="453"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6663"/>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17" autoAdjust="0"/>
    <p:restoredTop sz="97610" autoAdjust="0"/>
  </p:normalViewPr>
  <p:slideViewPr>
    <p:cSldViewPr snapToGrid="0" snapToObjects="1">
      <p:cViewPr>
        <p:scale>
          <a:sx n="94" d="100"/>
          <a:sy n="94" d="100"/>
        </p:scale>
        <p:origin x="-392" y="-23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60F2FD-28B4-CC46-941C-7D96C343F780}" type="datetimeFigureOut">
              <a:rPr lang="en-US" smtClean="0"/>
              <a:t>6/1/13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FD120B-0ABD-DE43-BACB-776D7008420E}" type="slidenum">
              <a:rPr lang="en-US" smtClean="0"/>
              <a:t>‹#›</a:t>
            </a:fld>
            <a:endParaRPr lang="en-US"/>
          </a:p>
        </p:txBody>
      </p:sp>
    </p:spTree>
    <p:extLst>
      <p:ext uri="{BB962C8B-B14F-4D97-AF65-F5344CB8AC3E}">
        <p14:creationId xmlns:p14="http://schemas.microsoft.com/office/powerpoint/2010/main" val="45015389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 will talk about our recent work on scaling up machine learning, and specifically a class of algorithms called deep learning. This talk is mainly about techniques to scale up these algorithms using ten thousands of machines… and their success stories, and exciting results thanks to scaling up. Before I continue, </a:t>
            </a:r>
          </a:p>
          <a:p>
            <a:r>
              <a:rPr lang="en-US" baseline="0" dirty="0" smtClean="0"/>
              <a:t>----- Meeting Notes (2/25/13 18:06) -----</a:t>
            </a:r>
          </a:p>
          <a:p>
            <a:r>
              <a:rPr lang="en-US" baseline="0" dirty="0" smtClean="0"/>
              <a:t>capit</a:t>
            </a:r>
          </a:p>
        </p:txBody>
      </p:sp>
      <p:sp>
        <p:nvSpPr>
          <p:cNvPr id="4" name="Slide Number Placeholder 3"/>
          <p:cNvSpPr>
            <a:spLocks noGrp="1"/>
          </p:cNvSpPr>
          <p:nvPr>
            <p:ph type="sldNum" sz="quarter" idx="10"/>
          </p:nvPr>
        </p:nvSpPr>
        <p:spPr/>
        <p:txBody>
          <a:bodyPr/>
          <a:lstStyle/>
          <a:p>
            <a:fld id="{23FD120B-0ABD-DE43-BACB-776D7008420E}" type="slidenum">
              <a:rPr lang="en-US" smtClean="0"/>
              <a:t>1</a:t>
            </a:fld>
            <a:endParaRPr lang="en-US"/>
          </a:p>
        </p:txBody>
      </p:sp>
    </p:spTree>
    <p:extLst>
      <p:ext uri="{BB962C8B-B14F-4D97-AF65-F5344CB8AC3E}">
        <p14:creationId xmlns:p14="http://schemas.microsoft.com/office/powerpoint/2010/main" val="18025825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FD120B-0ABD-DE43-BACB-776D7008420E}" type="slidenum">
              <a:rPr lang="en-US" smtClean="0"/>
              <a:t>17</a:t>
            </a:fld>
            <a:endParaRPr lang="en-US"/>
          </a:p>
        </p:txBody>
      </p:sp>
    </p:spTree>
    <p:extLst>
      <p:ext uri="{BB962C8B-B14F-4D97-AF65-F5344CB8AC3E}">
        <p14:creationId xmlns:p14="http://schemas.microsoft.com/office/powerpoint/2010/main" val="11687908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FD120B-0ABD-DE43-BACB-776D7008420E}" type="slidenum">
              <a:rPr lang="en-US" smtClean="0"/>
              <a:t>18</a:t>
            </a:fld>
            <a:endParaRPr lang="en-US"/>
          </a:p>
        </p:txBody>
      </p:sp>
    </p:spTree>
    <p:extLst>
      <p:ext uri="{BB962C8B-B14F-4D97-AF65-F5344CB8AC3E}">
        <p14:creationId xmlns:p14="http://schemas.microsoft.com/office/powerpoint/2010/main" val="11687908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3FD120B-0ABD-DE43-BACB-776D7008420E}" type="slidenum">
              <a:rPr lang="en-US" smtClean="0"/>
              <a:t>19</a:t>
            </a:fld>
            <a:endParaRPr lang="en-US"/>
          </a:p>
        </p:txBody>
      </p:sp>
    </p:spTree>
    <p:extLst>
      <p:ext uri="{BB962C8B-B14F-4D97-AF65-F5344CB8AC3E}">
        <p14:creationId xmlns:p14="http://schemas.microsoft.com/office/powerpoint/2010/main" val="11687908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FD120B-0ABD-DE43-BACB-776D7008420E}" type="slidenum">
              <a:rPr lang="en-US" smtClean="0"/>
              <a:t>21</a:t>
            </a:fld>
            <a:endParaRPr lang="en-US"/>
          </a:p>
        </p:txBody>
      </p:sp>
    </p:spTree>
    <p:extLst>
      <p:ext uri="{BB962C8B-B14F-4D97-AF65-F5344CB8AC3E}">
        <p14:creationId xmlns:p14="http://schemas.microsoft.com/office/powerpoint/2010/main" val="11687908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FD120B-0ABD-DE43-BACB-776D7008420E}" type="slidenum">
              <a:rPr lang="en-US" smtClean="0"/>
              <a:t>26</a:t>
            </a:fld>
            <a:endParaRPr lang="en-US"/>
          </a:p>
        </p:txBody>
      </p:sp>
    </p:spTree>
    <p:extLst>
      <p:ext uri="{BB962C8B-B14F-4D97-AF65-F5344CB8AC3E}">
        <p14:creationId xmlns:p14="http://schemas.microsoft.com/office/powerpoint/2010/main" val="38369819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FD120B-0ABD-DE43-BACB-776D7008420E}" type="slidenum">
              <a:rPr lang="en-US" smtClean="0"/>
              <a:t>28</a:t>
            </a:fld>
            <a:endParaRPr lang="en-US"/>
          </a:p>
        </p:txBody>
      </p:sp>
    </p:spTree>
    <p:extLst>
      <p:ext uri="{BB962C8B-B14F-4D97-AF65-F5344CB8AC3E}">
        <p14:creationId xmlns:p14="http://schemas.microsoft.com/office/powerpoint/2010/main" val="1491139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far, </a:t>
            </a:r>
            <a:endParaRPr lang="en-US" dirty="0"/>
          </a:p>
        </p:txBody>
      </p:sp>
      <p:sp>
        <p:nvSpPr>
          <p:cNvPr id="4" name="Slide Number Placeholder 3"/>
          <p:cNvSpPr>
            <a:spLocks noGrp="1"/>
          </p:cNvSpPr>
          <p:nvPr>
            <p:ph type="sldNum" sz="quarter" idx="10"/>
          </p:nvPr>
        </p:nvSpPr>
        <p:spPr/>
        <p:txBody>
          <a:bodyPr/>
          <a:lstStyle/>
          <a:p>
            <a:fld id="{23FD120B-0ABD-DE43-BACB-776D7008420E}" type="slidenum">
              <a:rPr lang="en-US" smtClean="0"/>
              <a:t>3</a:t>
            </a:fld>
            <a:endParaRPr lang="en-US"/>
          </a:p>
        </p:txBody>
      </p:sp>
    </p:spTree>
    <p:extLst>
      <p:ext uri="{BB962C8B-B14F-4D97-AF65-F5344CB8AC3E}">
        <p14:creationId xmlns:p14="http://schemas.microsoft.com/office/powerpoint/2010/main" val="1168790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far, </a:t>
            </a:r>
            <a:endParaRPr lang="en-US" dirty="0"/>
          </a:p>
        </p:txBody>
      </p:sp>
      <p:sp>
        <p:nvSpPr>
          <p:cNvPr id="4" name="Slide Number Placeholder 3"/>
          <p:cNvSpPr>
            <a:spLocks noGrp="1"/>
          </p:cNvSpPr>
          <p:nvPr>
            <p:ph type="sldNum" sz="quarter" idx="10"/>
          </p:nvPr>
        </p:nvSpPr>
        <p:spPr/>
        <p:txBody>
          <a:bodyPr/>
          <a:lstStyle/>
          <a:p>
            <a:fld id="{23FD120B-0ABD-DE43-BACB-776D7008420E}" type="slidenum">
              <a:rPr lang="en-US" smtClean="0"/>
              <a:t>4</a:t>
            </a:fld>
            <a:endParaRPr lang="en-US"/>
          </a:p>
        </p:txBody>
      </p:sp>
    </p:spTree>
    <p:extLst>
      <p:ext uri="{BB962C8B-B14F-4D97-AF65-F5344CB8AC3E}">
        <p14:creationId xmlns:p14="http://schemas.microsoft.com/office/powerpoint/2010/main" val="1168790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far, </a:t>
            </a:r>
            <a:endParaRPr lang="en-US" dirty="0"/>
          </a:p>
        </p:txBody>
      </p:sp>
      <p:sp>
        <p:nvSpPr>
          <p:cNvPr id="4" name="Slide Number Placeholder 3"/>
          <p:cNvSpPr>
            <a:spLocks noGrp="1"/>
          </p:cNvSpPr>
          <p:nvPr>
            <p:ph type="sldNum" sz="quarter" idx="10"/>
          </p:nvPr>
        </p:nvSpPr>
        <p:spPr/>
        <p:txBody>
          <a:bodyPr/>
          <a:lstStyle/>
          <a:p>
            <a:fld id="{23FD120B-0ABD-DE43-BACB-776D7008420E}" type="slidenum">
              <a:rPr lang="en-US" smtClean="0"/>
              <a:t>5</a:t>
            </a:fld>
            <a:endParaRPr lang="en-US"/>
          </a:p>
        </p:txBody>
      </p:sp>
    </p:spTree>
    <p:extLst>
      <p:ext uri="{BB962C8B-B14F-4D97-AF65-F5344CB8AC3E}">
        <p14:creationId xmlns:p14="http://schemas.microsoft.com/office/powerpoint/2010/main" val="1168790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FD120B-0ABD-DE43-BACB-776D7008420E}" type="slidenum">
              <a:rPr lang="en-US" smtClean="0"/>
              <a:t>10</a:t>
            </a:fld>
            <a:endParaRPr lang="en-US"/>
          </a:p>
        </p:txBody>
      </p:sp>
    </p:spTree>
    <p:extLst>
      <p:ext uri="{BB962C8B-B14F-4D97-AF65-F5344CB8AC3E}">
        <p14:creationId xmlns:p14="http://schemas.microsoft.com/office/powerpoint/2010/main" val="1331146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FD120B-0ABD-DE43-BACB-776D7008420E}" type="slidenum">
              <a:rPr lang="en-US" smtClean="0"/>
              <a:t>13</a:t>
            </a:fld>
            <a:endParaRPr lang="en-US"/>
          </a:p>
        </p:txBody>
      </p:sp>
    </p:spTree>
    <p:extLst>
      <p:ext uri="{BB962C8B-B14F-4D97-AF65-F5344CB8AC3E}">
        <p14:creationId xmlns:p14="http://schemas.microsoft.com/office/powerpoint/2010/main" val="1168790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Sparse coding is</a:t>
            </a:r>
            <a:r>
              <a:rPr lang="en-US" baseline="0" dirty="0" smtClean="0"/>
              <a:t> also used to create a feature hierarchy by using the idea of stacking. Informally, it means that after learning the first layer of features for sparse coding, we add another layer on top to create another set of features. In practice, this means it creates a hierarchy of features where the layers are increasingly more high-level.</a:t>
            </a:r>
            <a:endParaRPr lang="en-US" dirty="0"/>
          </a:p>
        </p:txBody>
      </p:sp>
      <p:sp>
        <p:nvSpPr>
          <p:cNvPr id="4" name="Slide Number Placeholder 3"/>
          <p:cNvSpPr>
            <a:spLocks noGrp="1"/>
          </p:cNvSpPr>
          <p:nvPr>
            <p:ph type="sldNum" sz="quarter" idx="10"/>
          </p:nvPr>
        </p:nvSpPr>
        <p:spPr/>
        <p:txBody>
          <a:bodyPr/>
          <a:lstStyle/>
          <a:p>
            <a:fld id="{23FD120B-0ABD-DE43-BACB-776D7008420E}" type="slidenum">
              <a:rPr lang="en-US" smtClean="0"/>
              <a:t>14</a:t>
            </a:fld>
            <a:endParaRPr lang="en-US"/>
          </a:p>
        </p:txBody>
      </p:sp>
    </p:spTree>
    <p:extLst>
      <p:ext uri="{BB962C8B-B14F-4D97-AF65-F5344CB8AC3E}">
        <p14:creationId xmlns:p14="http://schemas.microsoft.com/office/powerpoint/2010/main" val="17953221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3FD120B-0ABD-DE43-BACB-776D7008420E}" type="slidenum">
              <a:rPr lang="en-US" smtClean="0"/>
              <a:t>15</a:t>
            </a:fld>
            <a:endParaRPr lang="en-US"/>
          </a:p>
        </p:txBody>
      </p:sp>
    </p:spTree>
    <p:extLst>
      <p:ext uri="{BB962C8B-B14F-4D97-AF65-F5344CB8AC3E}">
        <p14:creationId xmlns:p14="http://schemas.microsoft.com/office/powerpoint/2010/main" val="11687908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Funny</a:t>
            </a:r>
            <a:r>
              <a:rPr lang="en-US" baseline="0" dirty="0" smtClean="0"/>
              <a:t> new york times article</a:t>
            </a:r>
            <a:endParaRPr lang="en-US" dirty="0"/>
          </a:p>
        </p:txBody>
      </p:sp>
      <p:sp>
        <p:nvSpPr>
          <p:cNvPr id="4" name="Slide Number Placeholder 3"/>
          <p:cNvSpPr>
            <a:spLocks noGrp="1"/>
          </p:cNvSpPr>
          <p:nvPr>
            <p:ph type="sldNum" sz="quarter" idx="10"/>
          </p:nvPr>
        </p:nvSpPr>
        <p:spPr/>
        <p:txBody>
          <a:bodyPr/>
          <a:lstStyle/>
          <a:p>
            <a:fld id="{23FD120B-0ABD-DE43-BACB-776D7008420E}" type="slidenum">
              <a:rPr lang="en-US" smtClean="0"/>
              <a:t>16</a:t>
            </a:fld>
            <a:endParaRPr lang="en-US"/>
          </a:p>
        </p:txBody>
      </p:sp>
    </p:spTree>
    <p:extLst>
      <p:ext uri="{BB962C8B-B14F-4D97-AF65-F5344CB8AC3E}">
        <p14:creationId xmlns:p14="http://schemas.microsoft.com/office/powerpoint/2010/main" val="1168790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6/1/13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6/1/13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6/1/13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6/1/13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6/1/13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6/1/13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6/1/13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6/1/13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6/1/13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6/1/13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6/1/13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6/1/13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jp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jpeg"/><Relationship Id="rId5"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7.png"/><Relationship Id="rId5" Type="http://schemas.openxmlformats.org/officeDocument/2006/relationships/image" Target="../media/image12.png"/><Relationship Id="rId6" Type="http://schemas.openxmlformats.org/officeDocument/2006/relationships/image" Target="../media/image13.pn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8.png"/><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eg"/><Relationship Id="rId5" Type="http://schemas.openxmlformats.org/officeDocument/2006/relationships/image" Target="../media/image22.thumb"/><Relationship Id="rId6" Type="http://schemas.openxmlformats.org/officeDocument/2006/relationships/image" Target="../media/image23.thumb"/><Relationship Id="rId7" Type="http://schemas.openxmlformats.org/officeDocument/2006/relationships/image" Target="../media/image24.thumb"/><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23.xml.rels><?xml version="1.0" encoding="UTF-8" standalone="yes"?>
<Relationships xmlns="http://schemas.openxmlformats.org/package/2006/relationships"><Relationship Id="rId3" Type="http://schemas.openxmlformats.org/officeDocument/2006/relationships/image" Target="../media/image26.jpg"/><Relationship Id="rId4" Type="http://schemas.openxmlformats.org/officeDocument/2006/relationships/image" Target="../media/image27.JPEG"/><Relationship Id="rId5" Type="http://schemas.openxmlformats.org/officeDocument/2006/relationships/image" Target="../media/image28.JPEG"/><Relationship Id="rId1" Type="http://schemas.openxmlformats.org/officeDocument/2006/relationships/slideLayout" Target="../slideLayouts/slideLayout2.xml"/><Relationship Id="rId2" Type="http://schemas.openxmlformats.org/officeDocument/2006/relationships/image" Target="../media/image25.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4" Type="http://schemas.openxmlformats.org/officeDocument/2006/relationships/image" Target="../media/image31.jpg"/><Relationship Id="rId5" Type="http://schemas.openxmlformats.org/officeDocument/2006/relationships/image" Target="../media/image32.jpg"/><Relationship Id="rId1" Type="http://schemas.openxmlformats.org/officeDocument/2006/relationships/slideLayout" Target="../slideLayouts/slideLayout2.xml"/><Relationship Id="rId2"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4" Type="http://schemas.openxmlformats.org/officeDocument/2006/relationships/image" Target="../media/image35.jpg"/><Relationship Id="rId1" Type="http://schemas.openxmlformats.org/officeDocument/2006/relationships/slideLayout" Target="../slideLayouts/slideLayout2.xml"/><Relationship Id="rId2" Type="http://schemas.openxmlformats.org/officeDocument/2006/relationships/image" Target="../media/image3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8148"/>
            <a:ext cx="8229600" cy="1143000"/>
          </a:xfrm>
        </p:spPr>
        <p:txBody>
          <a:bodyPr>
            <a:normAutofit fontScale="90000"/>
          </a:bodyPr>
          <a:lstStyle/>
          <a:p>
            <a:r>
              <a:rPr lang="en-US" dirty="0" smtClean="0">
                <a:latin typeface="Arial Black"/>
                <a:cs typeface="Arial Black"/>
              </a:rPr>
              <a:t>Recent  Developments in Deep Learning</a:t>
            </a:r>
            <a:endParaRPr lang="en-US" dirty="0">
              <a:latin typeface="Arial Black"/>
              <a:cs typeface="Arial Black"/>
            </a:endParaRPr>
          </a:p>
        </p:txBody>
      </p:sp>
      <p:sp>
        <p:nvSpPr>
          <p:cNvPr id="4" name="TextBox 3"/>
          <p:cNvSpPr txBox="1"/>
          <p:nvPr/>
        </p:nvSpPr>
        <p:spPr>
          <a:xfrm>
            <a:off x="2558950" y="3242231"/>
            <a:ext cx="4093188" cy="892552"/>
          </a:xfrm>
          <a:prstGeom prst="rect">
            <a:avLst/>
          </a:prstGeom>
          <a:noFill/>
        </p:spPr>
        <p:txBody>
          <a:bodyPr wrap="none" rtlCol="0">
            <a:spAutoFit/>
          </a:bodyPr>
          <a:lstStyle/>
          <a:p>
            <a:pPr algn="ctr"/>
            <a:r>
              <a:rPr lang="en-US" sz="2800" dirty="0" smtClean="0"/>
              <a:t>Quoc V. Le</a:t>
            </a:r>
          </a:p>
          <a:p>
            <a:pPr algn="ctr"/>
            <a:r>
              <a:rPr lang="en-US" sz="2400" dirty="0" smtClean="0"/>
              <a:t>Stanford University and Google</a:t>
            </a:r>
            <a:endParaRPr lang="en-US" sz="2400" dirty="0"/>
          </a:p>
        </p:txBody>
      </p:sp>
      <p:pic>
        <p:nvPicPr>
          <p:cNvPr id="6" name="Picture 5" descr="Google_Logo_-_Black_Background-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2576" y="4293089"/>
            <a:ext cx="2636706" cy="1214111"/>
          </a:xfrm>
          <a:prstGeom prst="rect">
            <a:avLst/>
          </a:prstGeom>
        </p:spPr>
      </p:pic>
      <p:pic>
        <p:nvPicPr>
          <p:cNvPr id="7" name="Picture 6" descr="phot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60422" y="4282171"/>
            <a:ext cx="1011382" cy="1011382"/>
          </a:xfrm>
          <a:prstGeom prst="rect">
            <a:avLst/>
          </a:prstGeom>
        </p:spPr>
      </p:pic>
    </p:spTree>
    <p:extLst>
      <p:ext uri="{BB962C8B-B14F-4D97-AF65-F5344CB8AC3E}">
        <p14:creationId xmlns:p14="http://schemas.microsoft.com/office/powerpoint/2010/main" val="108846169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1578199" y="4931596"/>
            <a:ext cx="283583" cy="28356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1952534" y="4931596"/>
            <a:ext cx="283583" cy="28356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2347083" y="4931596"/>
            <a:ext cx="283583" cy="28356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2716974" y="4919267"/>
            <a:ext cx="283583" cy="28356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3145072" y="4931596"/>
            <a:ext cx="283583" cy="28356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3568725" y="4931596"/>
            <a:ext cx="283583" cy="28356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3973165" y="4919267"/>
            <a:ext cx="283583" cy="28356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4423916" y="4931596"/>
            <a:ext cx="283583" cy="28356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Arrow Connector 14"/>
          <p:cNvCxnSpPr>
            <a:stCxn id="7" idx="0"/>
            <a:endCxn id="18" idx="4"/>
          </p:cNvCxnSpPr>
          <p:nvPr/>
        </p:nvCxnSpPr>
        <p:spPr>
          <a:xfrm flipV="1">
            <a:off x="1719991" y="3939109"/>
            <a:ext cx="814763" cy="99248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8" name="Oval 17"/>
          <p:cNvSpPr/>
          <p:nvPr/>
        </p:nvSpPr>
        <p:spPr>
          <a:xfrm>
            <a:off x="2392962" y="3655543"/>
            <a:ext cx="283583" cy="28356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Arrow Connector 18"/>
          <p:cNvCxnSpPr>
            <a:stCxn id="8" idx="0"/>
            <a:endCxn id="18" idx="4"/>
          </p:cNvCxnSpPr>
          <p:nvPr/>
        </p:nvCxnSpPr>
        <p:spPr>
          <a:xfrm flipV="1">
            <a:off x="2094326" y="3939109"/>
            <a:ext cx="440428" cy="99248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a:stCxn id="9" idx="0"/>
            <a:endCxn id="18" idx="4"/>
          </p:cNvCxnSpPr>
          <p:nvPr/>
        </p:nvCxnSpPr>
        <p:spPr>
          <a:xfrm flipV="1">
            <a:off x="2488875" y="3939109"/>
            <a:ext cx="45879" cy="99248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10" idx="0"/>
            <a:endCxn id="18" idx="4"/>
          </p:cNvCxnSpPr>
          <p:nvPr/>
        </p:nvCxnSpPr>
        <p:spPr>
          <a:xfrm flipH="1" flipV="1">
            <a:off x="2534754" y="3939109"/>
            <a:ext cx="324012" cy="98015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stCxn id="11" idx="0"/>
            <a:endCxn id="18" idx="4"/>
          </p:cNvCxnSpPr>
          <p:nvPr/>
        </p:nvCxnSpPr>
        <p:spPr>
          <a:xfrm flipH="1" flipV="1">
            <a:off x="2534754" y="3939109"/>
            <a:ext cx="752110" cy="99248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stCxn id="12" idx="0"/>
            <a:endCxn id="18" idx="4"/>
          </p:cNvCxnSpPr>
          <p:nvPr/>
        </p:nvCxnSpPr>
        <p:spPr>
          <a:xfrm flipH="1" flipV="1">
            <a:off x="2534754" y="3939109"/>
            <a:ext cx="1175763" cy="99248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stCxn id="13" idx="0"/>
            <a:endCxn id="18" idx="4"/>
          </p:cNvCxnSpPr>
          <p:nvPr/>
        </p:nvCxnSpPr>
        <p:spPr>
          <a:xfrm flipH="1" flipV="1">
            <a:off x="2534754" y="3939109"/>
            <a:ext cx="1580203" cy="98015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stCxn id="14" idx="0"/>
            <a:endCxn id="18" idx="4"/>
          </p:cNvCxnSpPr>
          <p:nvPr/>
        </p:nvCxnSpPr>
        <p:spPr>
          <a:xfrm flipH="1" flipV="1">
            <a:off x="2534754" y="3939109"/>
            <a:ext cx="2030954" cy="99248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a:stCxn id="8" idx="0"/>
            <a:endCxn id="42" idx="4"/>
          </p:cNvCxnSpPr>
          <p:nvPr/>
        </p:nvCxnSpPr>
        <p:spPr>
          <a:xfrm flipV="1">
            <a:off x="2094326" y="3939109"/>
            <a:ext cx="1537771" cy="992487"/>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42" name="Oval 41"/>
          <p:cNvSpPr/>
          <p:nvPr/>
        </p:nvSpPr>
        <p:spPr>
          <a:xfrm>
            <a:off x="3490305" y="3655543"/>
            <a:ext cx="283583" cy="28356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3" name="Straight Arrow Connector 42"/>
          <p:cNvCxnSpPr>
            <a:stCxn id="9" idx="0"/>
            <a:endCxn id="42" idx="4"/>
          </p:cNvCxnSpPr>
          <p:nvPr/>
        </p:nvCxnSpPr>
        <p:spPr>
          <a:xfrm flipV="1">
            <a:off x="2488875" y="3939109"/>
            <a:ext cx="1143222" cy="992487"/>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a:stCxn id="10" idx="0"/>
            <a:endCxn id="42" idx="4"/>
          </p:cNvCxnSpPr>
          <p:nvPr/>
        </p:nvCxnSpPr>
        <p:spPr>
          <a:xfrm flipV="1">
            <a:off x="2858766" y="3939109"/>
            <a:ext cx="773331" cy="980158"/>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a:stCxn id="11" idx="0"/>
            <a:endCxn id="42" idx="4"/>
          </p:cNvCxnSpPr>
          <p:nvPr/>
        </p:nvCxnSpPr>
        <p:spPr>
          <a:xfrm flipV="1">
            <a:off x="3286864" y="3939109"/>
            <a:ext cx="345233" cy="992487"/>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a:stCxn id="12" idx="0"/>
            <a:endCxn id="42" idx="4"/>
          </p:cNvCxnSpPr>
          <p:nvPr/>
        </p:nvCxnSpPr>
        <p:spPr>
          <a:xfrm flipH="1" flipV="1">
            <a:off x="3632097" y="3939109"/>
            <a:ext cx="78420" cy="992487"/>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a:stCxn id="14" idx="0"/>
            <a:endCxn id="42" idx="4"/>
          </p:cNvCxnSpPr>
          <p:nvPr/>
        </p:nvCxnSpPr>
        <p:spPr>
          <a:xfrm flipH="1" flipV="1">
            <a:off x="3632097" y="3939109"/>
            <a:ext cx="933611" cy="992487"/>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a:stCxn id="7" idx="0"/>
            <a:endCxn id="42" idx="4"/>
          </p:cNvCxnSpPr>
          <p:nvPr/>
        </p:nvCxnSpPr>
        <p:spPr>
          <a:xfrm flipV="1">
            <a:off x="1719991" y="3939109"/>
            <a:ext cx="1912106" cy="992487"/>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89" name="Straight Arrow Connector 88"/>
          <p:cNvCxnSpPr>
            <a:stCxn id="13" idx="0"/>
            <a:endCxn id="42" idx="4"/>
          </p:cNvCxnSpPr>
          <p:nvPr/>
        </p:nvCxnSpPr>
        <p:spPr>
          <a:xfrm flipH="1" flipV="1">
            <a:off x="3632097" y="3939109"/>
            <a:ext cx="482860" cy="980158"/>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146" name="Straight Arrow Connector 145"/>
          <p:cNvCxnSpPr>
            <a:endCxn id="157" idx="4"/>
          </p:cNvCxnSpPr>
          <p:nvPr/>
        </p:nvCxnSpPr>
        <p:spPr>
          <a:xfrm flipV="1">
            <a:off x="4639688" y="3945271"/>
            <a:ext cx="0" cy="986325"/>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157" name="Oval 156"/>
          <p:cNvSpPr/>
          <p:nvPr/>
        </p:nvSpPr>
        <p:spPr>
          <a:xfrm>
            <a:off x="4497896" y="3661705"/>
            <a:ext cx="283583" cy="28356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9" name="Straight Arrow Connector 158"/>
          <p:cNvCxnSpPr>
            <a:stCxn id="13" idx="0"/>
            <a:endCxn id="157" idx="4"/>
          </p:cNvCxnSpPr>
          <p:nvPr/>
        </p:nvCxnSpPr>
        <p:spPr>
          <a:xfrm flipV="1">
            <a:off x="4114957" y="3945271"/>
            <a:ext cx="524731" cy="973996"/>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62" name="Straight Arrow Connector 161"/>
          <p:cNvCxnSpPr>
            <a:endCxn id="157" idx="4"/>
          </p:cNvCxnSpPr>
          <p:nvPr/>
        </p:nvCxnSpPr>
        <p:spPr>
          <a:xfrm flipH="1" flipV="1">
            <a:off x="4639688" y="3945271"/>
            <a:ext cx="415483" cy="986325"/>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65" name="Straight Arrow Connector 164"/>
          <p:cNvCxnSpPr>
            <a:endCxn id="157" idx="4"/>
          </p:cNvCxnSpPr>
          <p:nvPr/>
        </p:nvCxnSpPr>
        <p:spPr>
          <a:xfrm flipH="1" flipV="1">
            <a:off x="4639688" y="3945271"/>
            <a:ext cx="731895" cy="986325"/>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168" name="Oval 167"/>
          <p:cNvSpPr/>
          <p:nvPr/>
        </p:nvSpPr>
        <p:spPr>
          <a:xfrm>
            <a:off x="5381473" y="3661705"/>
            <a:ext cx="283583" cy="28356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9" name="Oval 168"/>
          <p:cNvSpPr/>
          <p:nvPr/>
        </p:nvSpPr>
        <p:spPr>
          <a:xfrm>
            <a:off x="2775179" y="2556549"/>
            <a:ext cx="283583" cy="28356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0" name="Straight Arrow Connector 169"/>
          <p:cNvCxnSpPr>
            <a:stCxn id="157" idx="0"/>
            <a:endCxn id="169" idx="4"/>
          </p:cNvCxnSpPr>
          <p:nvPr/>
        </p:nvCxnSpPr>
        <p:spPr>
          <a:xfrm flipH="1" flipV="1">
            <a:off x="2916971" y="2840115"/>
            <a:ext cx="1722717" cy="82159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73" name="Straight Arrow Connector 172"/>
          <p:cNvCxnSpPr>
            <a:stCxn id="42" idx="0"/>
            <a:endCxn id="169" idx="4"/>
          </p:cNvCxnSpPr>
          <p:nvPr/>
        </p:nvCxnSpPr>
        <p:spPr>
          <a:xfrm flipH="1" flipV="1">
            <a:off x="2916971" y="2840115"/>
            <a:ext cx="715126" cy="815428"/>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76" name="Straight Arrow Connector 175"/>
          <p:cNvCxnSpPr>
            <a:stCxn id="18" idx="0"/>
            <a:endCxn id="169" idx="4"/>
          </p:cNvCxnSpPr>
          <p:nvPr/>
        </p:nvCxnSpPr>
        <p:spPr>
          <a:xfrm flipV="1">
            <a:off x="2534754" y="2840115"/>
            <a:ext cx="382217" cy="815428"/>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179" name="Oval 178"/>
          <p:cNvSpPr/>
          <p:nvPr/>
        </p:nvSpPr>
        <p:spPr>
          <a:xfrm>
            <a:off x="3856750" y="2556549"/>
            <a:ext cx="283583" cy="28356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0" name="Straight Arrow Connector 179"/>
          <p:cNvCxnSpPr>
            <a:stCxn id="168" idx="0"/>
            <a:endCxn id="179" idx="4"/>
          </p:cNvCxnSpPr>
          <p:nvPr/>
        </p:nvCxnSpPr>
        <p:spPr>
          <a:xfrm flipH="1" flipV="1">
            <a:off x="3998542" y="2840115"/>
            <a:ext cx="1524723" cy="82159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183" name="Straight Arrow Connector 182"/>
          <p:cNvCxnSpPr>
            <a:stCxn id="157" idx="0"/>
            <a:endCxn id="179" idx="4"/>
          </p:cNvCxnSpPr>
          <p:nvPr/>
        </p:nvCxnSpPr>
        <p:spPr>
          <a:xfrm flipH="1" flipV="1">
            <a:off x="3998542" y="2840115"/>
            <a:ext cx="641146" cy="82159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186" name="Straight Arrow Connector 185"/>
          <p:cNvCxnSpPr>
            <a:stCxn id="42" idx="0"/>
            <a:endCxn id="179" idx="4"/>
          </p:cNvCxnSpPr>
          <p:nvPr/>
        </p:nvCxnSpPr>
        <p:spPr>
          <a:xfrm flipV="1">
            <a:off x="3632097" y="2840115"/>
            <a:ext cx="366445" cy="815428"/>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189"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smtClean="0"/>
              <a:t>Local receptive field networks</a:t>
            </a:r>
            <a:endParaRPr lang="en-US" sz="2800" dirty="0"/>
          </a:p>
        </p:txBody>
      </p:sp>
      <p:cxnSp>
        <p:nvCxnSpPr>
          <p:cNvPr id="202" name="Straight Arrow Connector 201"/>
          <p:cNvCxnSpPr/>
          <p:nvPr/>
        </p:nvCxnSpPr>
        <p:spPr>
          <a:xfrm flipV="1">
            <a:off x="3430664" y="1417638"/>
            <a:ext cx="14941" cy="5150128"/>
          </a:xfrm>
          <a:prstGeom prst="straightConnector1">
            <a:avLst/>
          </a:prstGeom>
          <a:ln>
            <a:solidFill>
              <a:schemeClr val="tx1"/>
            </a:solidFill>
            <a:tailEnd type="none"/>
          </a:ln>
        </p:spPr>
        <p:style>
          <a:lnRef idx="2">
            <a:schemeClr val="accent6"/>
          </a:lnRef>
          <a:fillRef idx="0">
            <a:schemeClr val="accent6"/>
          </a:fillRef>
          <a:effectRef idx="1">
            <a:schemeClr val="accent6"/>
          </a:effectRef>
          <a:fontRef idx="minor">
            <a:schemeClr val="tx1"/>
          </a:fontRef>
        </p:style>
      </p:cxnSp>
      <p:cxnSp>
        <p:nvCxnSpPr>
          <p:cNvPr id="204" name="Straight Arrow Connector 203"/>
          <p:cNvCxnSpPr/>
          <p:nvPr/>
        </p:nvCxnSpPr>
        <p:spPr>
          <a:xfrm flipV="1">
            <a:off x="5319823" y="1417638"/>
            <a:ext cx="14941" cy="5150128"/>
          </a:xfrm>
          <a:prstGeom prst="straightConnector1">
            <a:avLst/>
          </a:prstGeom>
          <a:ln>
            <a:solidFill>
              <a:schemeClr val="tx1"/>
            </a:solidFill>
            <a:tailEnd type="none"/>
          </a:ln>
        </p:spPr>
        <p:style>
          <a:lnRef idx="2">
            <a:schemeClr val="accent6"/>
          </a:lnRef>
          <a:fillRef idx="0">
            <a:schemeClr val="accent6"/>
          </a:fillRef>
          <a:effectRef idx="1">
            <a:schemeClr val="accent6"/>
          </a:effectRef>
          <a:fontRef idx="minor">
            <a:schemeClr val="tx1"/>
          </a:fontRef>
        </p:style>
      </p:cxnSp>
      <p:cxnSp>
        <p:nvCxnSpPr>
          <p:cNvPr id="205" name="Straight Arrow Connector 204"/>
          <p:cNvCxnSpPr/>
          <p:nvPr/>
        </p:nvCxnSpPr>
        <p:spPr>
          <a:xfrm flipV="1">
            <a:off x="7309346" y="1417638"/>
            <a:ext cx="14941" cy="5150128"/>
          </a:xfrm>
          <a:prstGeom prst="straightConnector1">
            <a:avLst/>
          </a:prstGeom>
          <a:ln>
            <a:solidFill>
              <a:schemeClr val="tx1"/>
            </a:solidFill>
            <a:tailEnd type="none"/>
          </a:ln>
        </p:spPr>
        <p:style>
          <a:lnRef idx="2">
            <a:schemeClr val="accent6"/>
          </a:lnRef>
          <a:fillRef idx="0">
            <a:schemeClr val="accent6"/>
          </a:fillRef>
          <a:effectRef idx="1">
            <a:schemeClr val="accent6"/>
          </a:effectRef>
          <a:fontRef idx="minor">
            <a:schemeClr val="tx1"/>
          </a:fontRef>
        </p:style>
      </p:cxnSp>
      <p:cxnSp>
        <p:nvCxnSpPr>
          <p:cNvPr id="206" name="Straight Arrow Connector 205"/>
          <p:cNvCxnSpPr/>
          <p:nvPr/>
        </p:nvCxnSpPr>
        <p:spPr>
          <a:xfrm flipV="1">
            <a:off x="1462359" y="1417638"/>
            <a:ext cx="14941" cy="5150128"/>
          </a:xfrm>
          <a:prstGeom prst="straightConnector1">
            <a:avLst/>
          </a:prstGeom>
          <a:ln>
            <a:solidFill>
              <a:schemeClr val="tx1"/>
            </a:solidFill>
            <a:tailEnd type="none"/>
          </a:ln>
        </p:spPr>
        <p:style>
          <a:lnRef idx="2">
            <a:schemeClr val="accent6"/>
          </a:lnRef>
          <a:fillRef idx="0">
            <a:schemeClr val="accent6"/>
          </a:fillRef>
          <a:effectRef idx="1">
            <a:schemeClr val="accent6"/>
          </a:effectRef>
          <a:fontRef idx="minor">
            <a:schemeClr val="tx1"/>
          </a:fontRef>
        </p:style>
      </p:cxnSp>
      <p:sp>
        <p:nvSpPr>
          <p:cNvPr id="207" name="TextBox 206"/>
          <p:cNvSpPr txBox="1"/>
          <p:nvPr/>
        </p:nvSpPr>
        <p:spPr>
          <a:xfrm>
            <a:off x="1861782" y="1541124"/>
            <a:ext cx="1284727" cy="369332"/>
          </a:xfrm>
          <a:prstGeom prst="rect">
            <a:avLst/>
          </a:prstGeom>
          <a:noFill/>
        </p:spPr>
        <p:txBody>
          <a:bodyPr wrap="none" rtlCol="0">
            <a:spAutoFit/>
          </a:bodyPr>
          <a:lstStyle/>
          <a:p>
            <a:r>
              <a:rPr lang="en-US" dirty="0" smtClean="0"/>
              <a:t>Machine #1</a:t>
            </a:r>
            <a:endParaRPr lang="en-US" dirty="0"/>
          </a:p>
        </p:txBody>
      </p:sp>
      <p:sp>
        <p:nvSpPr>
          <p:cNvPr id="208" name="TextBox 207"/>
          <p:cNvSpPr txBox="1"/>
          <p:nvPr/>
        </p:nvSpPr>
        <p:spPr>
          <a:xfrm>
            <a:off x="3851586" y="1541124"/>
            <a:ext cx="1284727" cy="369332"/>
          </a:xfrm>
          <a:prstGeom prst="rect">
            <a:avLst/>
          </a:prstGeom>
          <a:noFill/>
        </p:spPr>
        <p:txBody>
          <a:bodyPr wrap="none" rtlCol="0">
            <a:spAutoFit/>
          </a:bodyPr>
          <a:lstStyle/>
          <a:p>
            <a:r>
              <a:rPr lang="en-US" dirty="0" smtClean="0"/>
              <a:t>Machine #2</a:t>
            </a:r>
            <a:endParaRPr lang="en-US" dirty="0"/>
          </a:p>
        </p:txBody>
      </p:sp>
      <p:sp>
        <p:nvSpPr>
          <p:cNvPr id="209" name="TextBox 208"/>
          <p:cNvSpPr txBox="1"/>
          <p:nvPr/>
        </p:nvSpPr>
        <p:spPr>
          <a:xfrm>
            <a:off x="5754801" y="1545039"/>
            <a:ext cx="1284727" cy="369332"/>
          </a:xfrm>
          <a:prstGeom prst="rect">
            <a:avLst/>
          </a:prstGeom>
          <a:noFill/>
        </p:spPr>
        <p:txBody>
          <a:bodyPr wrap="none" rtlCol="0">
            <a:spAutoFit/>
          </a:bodyPr>
          <a:lstStyle/>
          <a:p>
            <a:r>
              <a:rPr lang="en-US" dirty="0" smtClean="0"/>
              <a:t>Machine #3</a:t>
            </a:r>
            <a:endParaRPr lang="en-US" dirty="0"/>
          </a:p>
        </p:txBody>
      </p:sp>
      <p:sp>
        <p:nvSpPr>
          <p:cNvPr id="210" name="TextBox 209"/>
          <p:cNvSpPr txBox="1"/>
          <p:nvPr/>
        </p:nvSpPr>
        <p:spPr>
          <a:xfrm>
            <a:off x="7547049" y="1545039"/>
            <a:ext cx="1287532" cy="369332"/>
          </a:xfrm>
          <a:prstGeom prst="rect">
            <a:avLst/>
          </a:prstGeom>
          <a:noFill/>
        </p:spPr>
        <p:txBody>
          <a:bodyPr wrap="none" rtlCol="0">
            <a:spAutoFit/>
          </a:bodyPr>
          <a:lstStyle/>
          <a:p>
            <a:r>
              <a:rPr lang="en-US" dirty="0" smtClean="0"/>
              <a:t>Machine #4</a:t>
            </a:r>
            <a:endParaRPr lang="en-US" dirty="0"/>
          </a:p>
        </p:txBody>
      </p:sp>
      <p:sp>
        <p:nvSpPr>
          <p:cNvPr id="53" name="TextBox 52"/>
          <p:cNvSpPr txBox="1"/>
          <p:nvPr/>
        </p:nvSpPr>
        <p:spPr>
          <a:xfrm>
            <a:off x="-37837" y="6488668"/>
            <a:ext cx="6812571" cy="369332"/>
          </a:xfrm>
          <a:prstGeom prst="rect">
            <a:avLst/>
          </a:prstGeom>
          <a:noFill/>
        </p:spPr>
        <p:txBody>
          <a:bodyPr wrap="square" rtlCol="0">
            <a:spAutoFit/>
          </a:bodyPr>
          <a:lstStyle/>
          <a:p>
            <a:r>
              <a:rPr lang="en-US" dirty="0" smtClean="0"/>
              <a:t>Le, et al., </a:t>
            </a:r>
            <a:r>
              <a:rPr lang="en-US" i="1" dirty="0" smtClean="0"/>
              <a:t>Tiled Convolutional Neural Networks</a:t>
            </a:r>
            <a:r>
              <a:rPr lang="en-US" dirty="0" smtClean="0"/>
              <a:t>. NIPS 2010</a:t>
            </a:r>
          </a:p>
        </p:txBody>
      </p:sp>
      <p:sp>
        <p:nvSpPr>
          <p:cNvPr id="2" name="TextBox 1"/>
          <p:cNvSpPr txBox="1"/>
          <p:nvPr/>
        </p:nvSpPr>
        <p:spPr>
          <a:xfrm>
            <a:off x="890021" y="3580288"/>
            <a:ext cx="1457062" cy="369332"/>
          </a:xfrm>
          <a:prstGeom prst="rect">
            <a:avLst/>
          </a:prstGeom>
          <a:noFill/>
        </p:spPr>
        <p:txBody>
          <a:bodyPr wrap="none" rtlCol="0">
            <a:spAutoFit/>
          </a:bodyPr>
          <a:lstStyle/>
          <a:p>
            <a:r>
              <a:rPr lang="en-US" dirty="0" smtClean="0"/>
              <a:t>RICA features</a:t>
            </a:r>
            <a:endParaRPr lang="en-US" dirty="0"/>
          </a:p>
        </p:txBody>
      </p:sp>
      <p:sp>
        <p:nvSpPr>
          <p:cNvPr id="55" name="TextBox 54"/>
          <p:cNvSpPr txBox="1"/>
          <p:nvPr/>
        </p:nvSpPr>
        <p:spPr>
          <a:xfrm>
            <a:off x="372456" y="4849385"/>
            <a:ext cx="761296" cy="369332"/>
          </a:xfrm>
          <a:prstGeom prst="rect">
            <a:avLst/>
          </a:prstGeom>
          <a:noFill/>
        </p:spPr>
        <p:txBody>
          <a:bodyPr wrap="none" rtlCol="0">
            <a:spAutoFit/>
          </a:bodyPr>
          <a:lstStyle/>
          <a:p>
            <a:r>
              <a:rPr lang="en-US" dirty="0" smtClean="0"/>
              <a:t>Image</a:t>
            </a:r>
            <a:endParaRPr lang="en-US" dirty="0"/>
          </a:p>
        </p:txBody>
      </p:sp>
    </p:spTree>
    <p:extLst>
      <p:ext uri="{BB962C8B-B14F-4D97-AF65-F5344CB8AC3E}">
        <p14:creationId xmlns:p14="http://schemas.microsoft.com/office/powerpoint/2010/main" val="27363352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8"/>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5"/>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3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49"/>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41"/>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4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7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7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7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7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8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8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8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06"/>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02"/>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04"/>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0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0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0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0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 grpId="0" animBg="1"/>
      <p:bldP spid="168" grpId="0" animBg="1"/>
      <p:bldP spid="169" grpId="0" animBg="1"/>
      <p:bldP spid="179" grpId="0" animBg="1"/>
      <p:bldP spid="207" grpId="0"/>
      <p:bldP spid="208" grpId="0"/>
      <p:bldP spid="209" grpId="0"/>
      <p:bldP spid="2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TextBox 204"/>
          <p:cNvSpPr txBox="1"/>
          <p:nvPr/>
        </p:nvSpPr>
        <p:spPr>
          <a:xfrm>
            <a:off x="0" y="6211669"/>
            <a:ext cx="9324709" cy="646331"/>
          </a:xfrm>
          <a:prstGeom prst="rect">
            <a:avLst/>
          </a:prstGeom>
          <a:noFill/>
        </p:spPr>
        <p:txBody>
          <a:bodyPr wrap="square" rtlCol="0">
            <a:spAutoFit/>
          </a:bodyPr>
          <a:lstStyle/>
          <a:p>
            <a:r>
              <a:rPr lang="en-US" dirty="0" smtClean="0"/>
              <a:t>Le, et al., </a:t>
            </a:r>
            <a:r>
              <a:rPr lang="en-US" i="1" dirty="0" smtClean="0"/>
              <a:t>Building high-level features using large-scale unsupervised learning</a:t>
            </a:r>
            <a:r>
              <a:rPr lang="en-US" dirty="0" smtClean="0"/>
              <a:t>. ICML 2012</a:t>
            </a:r>
          </a:p>
          <a:p>
            <a:r>
              <a:rPr lang="en-US" dirty="0" smtClean="0"/>
              <a:t>Dean, et al., </a:t>
            </a:r>
            <a:r>
              <a:rPr lang="en-US" i="1" dirty="0" smtClean="0"/>
              <a:t>Large scale distributed deep networks</a:t>
            </a:r>
            <a:r>
              <a:rPr lang="en-US" dirty="0" smtClean="0"/>
              <a:t>. NIPS 2012.</a:t>
            </a:r>
          </a:p>
        </p:txBody>
      </p:sp>
      <p:sp>
        <p:nvSpPr>
          <p:cNvPr id="206" name="TextBox 205"/>
          <p:cNvSpPr txBox="1"/>
          <p:nvPr/>
        </p:nvSpPr>
        <p:spPr>
          <a:xfrm>
            <a:off x="744092" y="0"/>
            <a:ext cx="7592643" cy="523220"/>
          </a:xfrm>
          <a:prstGeom prst="rect">
            <a:avLst/>
          </a:prstGeom>
          <a:noFill/>
        </p:spPr>
        <p:txBody>
          <a:bodyPr wrap="none" rtlCol="0">
            <a:spAutoFit/>
          </a:bodyPr>
          <a:lstStyle/>
          <a:p>
            <a:pPr algn="ctr"/>
            <a:r>
              <a:rPr lang="en-US" sz="2800" dirty="0" smtClean="0"/>
              <a:t>Asynchronous Parallel Stochastic Gradient Descent</a:t>
            </a:r>
            <a:endParaRPr lang="en-US" sz="2800" dirty="0"/>
          </a:p>
        </p:txBody>
      </p:sp>
      <p:grpSp>
        <p:nvGrpSpPr>
          <p:cNvPr id="2" name="Group 1"/>
          <p:cNvGrpSpPr/>
          <p:nvPr/>
        </p:nvGrpSpPr>
        <p:grpSpPr>
          <a:xfrm>
            <a:off x="491568" y="784768"/>
            <a:ext cx="7702392" cy="4912276"/>
            <a:chOff x="491568" y="784768"/>
            <a:chExt cx="7702392" cy="4912276"/>
          </a:xfrm>
        </p:grpSpPr>
        <p:grpSp>
          <p:nvGrpSpPr>
            <p:cNvPr id="69" name="Group 1"/>
            <p:cNvGrpSpPr>
              <a:grpSpLocks/>
            </p:cNvGrpSpPr>
            <p:nvPr/>
          </p:nvGrpSpPr>
          <p:grpSpPr bwMode="auto">
            <a:xfrm>
              <a:off x="2119731" y="3198824"/>
              <a:ext cx="1532929" cy="2464690"/>
              <a:chOff x="0" y="0"/>
              <a:chExt cx="1280" cy="2272"/>
            </a:xfrm>
          </p:grpSpPr>
          <p:grpSp>
            <p:nvGrpSpPr>
              <p:cNvPr id="167" name="Group 2"/>
              <p:cNvGrpSpPr>
                <a:grpSpLocks/>
              </p:cNvGrpSpPr>
              <p:nvPr/>
            </p:nvGrpSpPr>
            <p:grpSpPr bwMode="auto">
              <a:xfrm>
                <a:off x="80" y="80"/>
                <a:ext cx="520" cy="520"/>
                <a:chOff x="0" y="0"/>
                <a:chExt cx="520" cy="520"/>
              </a:xfrm>
            </p:grpSpPr>
            <p:sp>
              <p:nvSpPr>
                <p:cNvPr id="198" name="AutoShape 3"/>
                <p:cNvSpPr>
                  <a:spLocks/>
                </p:cNvSpPr>
                <p:nvPr/>
              </p:nvSpPr>
              <p:spPr bwMode="auto">
                <a:xfrm>
                  <a:off x="0" y="0"/>
                  <a:ext cx="520" cy="520"/>
                </a:xfrm>
                <a:prstGeom prst="roundRect">
                  <a:avLst>
                    <a:gd name="adj" fmla="val 23074"/>
                  </a:avLst>
                </a:prstGeom>
                <a:solidFill>
                  <a:srgbClr val="C0EDFE"/>
                </a:solidFill>
                <a:ln w="25400" cap="flat">
                  <a:solidFill>
                    <a:schemeClr val="tx1"/>
                  </a:solidFill>
                  <a:prstDash val="solid"/>
                  <a:miter lim="800000"/>
                  <a:headEnd type="none" w="med" len="med"/>
                  <a:tailEnd type="none" w="med" len="med"/>
                </a:ln>
              </p:spPr>
              <p:txBody>
                <a:bodyPr lIns="0" tIns="0" rIns="0" bIns="0"/>
                <a:lstStyle/>
                <a:p>
                  <a:endParaRPr lang="en-US"/>
                </a:p>
              </p:txBody>
            </p:sp>
            <p:grpSp>
              <p:nvGrpSpPr>
                <p:cNvPr id="199" name="Group 4"/>
                <p:cNvGrpSpPr>
                  <a:grpSpLocks/>
                </p:cNvGrpSpPr>
                <p:nvPr/>
              </p:nvGrpSpPr>
              <p:grpSpPr bwMode="auto">
                <a:xfrm>
                  <a:off x="80" y="80"/>
                  <a:ext cx="360" cy="360"/>
                  <a:chOff x="0" y="0"/>
                  <a:chExt cx="360" cy="360"/>
                </a:xfrm>
              </p:grpSpPr>
              <p:sp>
                <p:nvSpPr>
                  <p:cNvPr id="200" name="Rectangle 5"/>
                  <p:cNvSpPr>
                    <a:spLocks/>
                  </p:cNvSpPr>
                  <p:nvPr/>
                </p:nvSpPr>
                <p:spPr bwMode="auto">
                  <a:xfrm>
                    <a:off x="0" y="200"/>
                    <a:ext cx="160" cy="160"/>
                  </a:xfrm>
                  <a:prstGeom prst="rect">
                    <a:avLst/>
                  </a:prstGeom>
                  <a:solidFill>
                    <a:srgbClr val="FCBD00"/>
                  </a:solidFill>
                  <a:ln w="25400" cap="flat">
                    <a:solidFill>
                      <a:schemeClr val="tx1"/>
                    </a:solidFill>
                    <a:prstDash val="solid"/>
                    <a:miter lim="800000"/>
                    <a:headEnd type="none" w="med" len="med"/>
                    <a:tailEnd type="none" w="med" len="med"/>
                  </a:ln>
                </p:spPr>
                <p:txBody>
                  <a:bodyPr lIns="0" tIns="0" rIns="0" bIns="0"/>
                  <a:lstStyle/>
                  <a:p>
                    <a:endParaRPr lang="en-US"/>
                  </a:p>
                </p:txBody>
              </p:sp>
              <p:sp>
                <p:nvSpPr>
                  <p:cNvPr id="201" name="Rectangle 6"/>
                  <p:cNvSpPr>
                    <a:spLocks/>
                  </p:cNvSpPr>
                  <p:nvPr/>
                </p:nvSpPr>
                <p:spPr bwMode="auto">
                  <a:xfrm>
                    <a:off x="0" y="0"/>
                    <a:ext cx="160" cy="160"/>
                  </a:xfrm>
                  <a:prstGeom prst="rect">
                    <a:avLst/>
                  </a:prstGeom>
                  <a:solidFill>
                    <a:srgbClr val="FCBD00"/>
                  </a:solidFill>
                  <a:ln w="25400" cap="flat">
                    <a:solidFill>
                      <a:schemeClr val="tx1"/>
                    </a:solidFill>
                    <a:prstDash val="solid"/>
                    <a:miter lim="800000"/>
                    <a:headEnd type="none" w="med" len="med"/>
                    <a:tailEnd type="none" w="med" len="med"/>
                  </a:ln>
                </p:spPr>
                <p:txBody>
                  <a:bodyPr lIns="0" tIns="0" rIns="0" bIns="0"/>
                  <a:lstStyle/>
                  <a:p>
                    <a:endParaRPr lang="en-US"/>
                  </a:p>
                </p:txBody>
              </p:sp>
              <p:sp>
                <p:nvSpPr>
                  <p:cNvPr id="202" name="Rectangle 7"/>
                  <p:cNvSpPr>
                    <a:spLocks/>
                  </p:cNvSpPr>
                  <p:nvPr/>
                </p:nvSpPr>
                <p:spPr bwMode="auto">
                  <a:xfrm>
                    <a:off x="200" y="0"/>
                    <a:ext cx="160" cy="160"/>
                  </a:xfrm>
                  <a:prstGeom prst="rect">
                    <a:avLst/>
                  </a:prstGeom>
                  <a:solidFill>
                    <a:srgbClr val="FCBD00"/>
                  </a:solidFill>
                  <a:ln w="25400" cap="flat">
                    <a:solidFill>
                      <a:schemeClr val="tx1"/>
                    </a:solidFill>
                    <a:prstDash val="solid"/>
                    <a:miter lim="800000"/>
                    <a:headEnd type="none" w="med" len="med"/>
                    <a:tailEnd type="none" w="med" len="med"/>
                  </a:ln>
                </p:spPr>
                <p:txBody>
                  <a:bodyPr lIns="0" tIns="0" rIns="0" bIns="0"/>
                  <a:lstStyle/>
                  <a:p>
                    <a:endParaRPr lang="en-US"/>
                  </a:p>
                </p:txBody>
              </p:sp>
              <p:sp>
                <p:nvSpPr>
                  <p:cNvPr id="203" name="Rectangle 8"/>
                  <p:cNvSpPr>
                    <a:spLocks/>
                  </p:cNvSpPr>
                  <p:nvPr/>
                </p:nvSpPr>
                <p:spPr bwMode="auto">
                  <a:xfrm>
                    <a:off x="200" y="200"/>
                    <a:ext cx="160" cy="160"/>
                  </a:xfrm>
                  <a:prstGeom prst="rect">
                    <a:avLst/>
                  </a:prstGeom>
                  <a:solidFill>
                    <a:srgbClr val="FCBD00"/>
                  </a:solidFill>
                  <a:ln w="25400" cap="flat">
                    <a:solidFill>
                      <a:schemeClr val="tx1"/>
                    </a:solidFill>
                    <a:prstDash val="solid"/>
                    <a:miter lim="800000"/>
                    <a:headEnd type="none" w="med" len="med"/>
                    <a:tailEnd type="none" w="med" len="med"/>
                  </a:ln>
                </p:spPr>
                <p:txBody>
                  <a:bodyPr lIns="0" tIns="0" rIns="0" bIns="0"/>
                  <a:lstStyle/>
                  <a:p>
                    <a:endParaRPr lang="en-US"/>
                  </a:p>
                </p:txBody>
              </p:sp>
            </p:grpSp>
          </p:grpSp>
          <p:grpSp>
            <p:nvGrpSpPr>
              <p:cNvPr id="168" name="Group 9"/>
              <p:cNvGrpSpPr>
                <a:grpSpLocks/>
              </p:cNvGrpSpPr>
              <p:nvPr/>
            </p:nvGrpSpPr>
            <p:grpSpPr bwMode="auto">
              <a:xfrm>
                <a:off x="680" y="80"/>
                <a:ext cx="520" cy="520"/>
                <a:chOff x="0" y="0"/>
                <a:chExt cx="520" cy="520"/>
              </a:xfrm>
            </p:grpSpPr>
            <p:sp>
              <p:nvSpPr>
                <p:cNvPr id="192" name="AutoShape 10"/>
                <p:cNvSpPr>
                  <a:spLocks/>
                </p:cNvSpPr>
                <p:nvPr/>
              </p:nvSpPr>
              <p:spPr bwMode="auto">
                <a:xfrm>
                  <a:off x="0" y="0"/>
                  <a:ext cx="520" cy="520"/>
                </a:xfrm>
                <a:prstGeom prst="roundRect">
                  <a:avLst>
                    <a:gd name="adj" fmla="val 23074"/>
                  </a:avLst>
                </a:prstGeom>
                <a:solidFill>
                  <a:srgbClr val="C0EDFE"/>
                </a:solidFill>
                <a:ln w="25400" cap="flat">
                  <a:solidFill>
                    <a:schemeClr val="tx1"/>
                  </a:solidFill>
                  <a:prstDash val="solid"/>
                  <a:miter lim="800000"/>
                  <a:headEnd type="none" w="med" len="med"/>
                  <a:tailEnd type="none" w="med" len="med"/>
                </a:ln>
              </p:spPr>
              <p:txBody>
                <a:bodyPr lIns="0" tIns="0" rIns="0" bIns="0"/>
                <a:lstStyle/>
                <a:p>
                  <a:endParaRPr lang="en-US"/>
                </a:p>
              </p:txBody>
            </p:sp>
            <p:grpSp>
              <p:nvGrpSpPr>
                <p:cNvPr id="193" name="Group 11"/>
                <p:cNvGrpSpPr>
                  <a:grpSpLocks/>
                </p:cNvGrpSpPr>
                <p:nvPr/>
              </p:nvGrpSpPr>
              <p:grpSpPr bwMode="auto">
                <a:xfrm>
                  <a:off x="80" y="80"/>
                  <a:ext cx="360" cy="360"/>
                  <a:chOff x="0" y="0"/>
                  <a:chExt cx="360" cy="360"/>
                </a:xfrm>
              </p:grpSpPr>
              <p:sp>
                <p:nvSpPr>
                  <p:cNvPr id="194" name="Rectangle 12"/>
                  <p:cNvSpPr>
                    <a:spLocks/>
                  </p:cNvSpPr>
                  <p:nvPr/>
                </p:nvSpPr>
                <p:spPr bwMode="auto">
                  <a:xfrm>
                    <a:off x="0" y="200"/>
                    <a:ext cx="160" cy="160"/>
                  </a:xfrm>
                  <a:prstGeom prst="rect">
                    <a:avLst/>
                  </a:prstGeom>
                  <a:solidFill>
                    <a:srgbClr val="FCBD00"/>
                  </a:solidFill>
                  <a:ln w="25400" cap="flat">
                    <a:solidFill>
                      <a:schemeClr val="tx1"/>
                    </a:solidFill>
                    <a:prstDash val="solid"/>
                    <a:miter lim="800000"/>
                    <a:headEnd type="none" w="med" len="med"/>
                    <a:tailEnd type="none" w="med" len="med"/>
                  </a:ln>
                </p:spPr>
                <p:txBody>
                  <a:bodyPr lIns="0" tIns="0" rIns="0" bIns="0"/>
                  <a:lstStyle/>
                  <a:p>
                    <a:endParaRPr lang="en-US"/>
                  </a:p>
                </p:txBody>
              </p:sp>
              <p:sp>
                <p:nvSpPr>
                  <p:cNvPr id="195" name="Rectangle 13"/>
                  <p:cNvSpPr>
                    <a:spLocks/>
                  </p:cNvSpPr>
                  <p:nvPr/>
                </p:nvSpPr>
                <p:spPr bwMode="auto">
                  <a:xfrm>
                    <a:off x="0" y="0"/>
                    <a:ext cx="160" cy="160"/>
                  </a:xfrm>
                  <a:prstGeom prst="rect">
                    <a:avLst/>
                  </a:prstGeom>
                  <a:solidFill>
                    <a:srgbClr val="FCBD00"/>
                  </a:solidFill>
                  <a:ln w="25400" cap="flat">
                    <a:solidFill>
                      <a:schemeClr val="tx1"/>
                    </a:solidFill>
                    <a:prstDash val="solid"/>
                    <a:miter lim="800000"/>
                    <a:headEnd type="none" w="med" len="med"/>
                    <a:tailEnd type="none" w="med" len="med"/>
                  </a:ln>
                </p:spPr>
                <p:txBody>
                  <a:bodyPr lIns="0" tIns="0" rIns="0" bIns="0"/>
                  <a:lstStyle/>
                  <a:p>
                    <a:endParaRPr lang="en-US"/>
                  </a:p>
                </p:txBody>
              </p:sp>
              <p:sp>
                <p:nvSpPr>
                  <p:cNvPr id="196" name="Rectangle 14"/>
                  <p:cNvSpPr>
                    <a:spLocks/>
                  </p:cNvSpPr>
                  <p:nvPr/>
                </p:nvSpPr>
                <p:spPr bwMode="auto">
                  <a:xfrm>
                    <a:off x="200" y="0"/>
                    <a:ext cx="160" cy="160"/>
                  </a:xfrm>
                  <a:prstGeom prst="rect">
                    <a:avLst/>
                  </a:prstGeom>
                  <a:solidFill>
                    <a:srgbClr val="FCBD00"/>
                  </a:solidFill>
                  <a:ln w="25400" cap="flat">
                    <a:solidFill>
                      <a:schemeClr val="tx1"/>
                    </a:solidFill>
                    <a:prstDash val="solid"/>
                    <a:miter lim="800000"/>
                    <a:headEnd type="none" w="med" len="med"/>
                    <a:tailEnd type="none" w="med" len="med"/>
                  </a:ln>
                </p:spPr>
                <p:txBody>
                  <a:bodyPr lIns="0" tIns="0" rIns="0" bIns="0"/>
                  <a:lstStyle/>
                  <a:p>
                    <a:endParaRPr lang="en-US"/>
                  </a:p>
                </p:txBody>
              </p:sp>
              <p:sp>
                <p:nvSpPr>
                  <p:cNvPr id="197" name="Rectangle 15"/>
                  <p:cNvSpPr>
                    <a:spLocks/>
                  </p:cNvSpPr>
                  <p:nvPr/>
                </p:nvSpPr>
                <p:spPr bwMode="auto">
                  <a:xfrm>
                    <a:off x="200" y="200"/>
                    <a:ext cx="160" cy="160"/>
                  </a:xfrm>
                  <a:prstGeom prst="rect">
                    <a:avLst/>
                  </a:prstGeom>
                  <a:solidFill>
                    <a:srgbClr val="FCBD00"/>
                  </a:solidFill>
                  <a:ln w="25400" cap="flat">
                    <a:solidFill>
                      <a:schemeClr val="tx1"/>
                    </a:solidFill>
                    <a:prstDash val="solid"/>
                    <a:miter lim="800000"/>
                    <a:headEnd type="none" w="med" len="med"/>
                    <a:tailEnd type="none" w="med" len="med"/>
                  </a:ln>
                </p:spPr>
                <p:txBody>
                  <a:bodyPr lIns="0" tIns="0" rIns="0" bIns="0"/>
                  <a:lstStyle/>
                  <a:p>
                    <a:endParaRPr lang="en-US"/>
                  </a:p>
                </p:txBody>
              </p:sp>
            </p:grpSp>
          </p:grpSp>
          <p:grpSp>
            <p:nvGrpSpPr>
              <p:cNvPr id="169" name="Group 16"/>
              <p:cNvGrpSpPr>
                <a:grpSpLocks/>
              </p:cNvGrpSpPr>
              <p:nvPr/>
            </p:nvGrpSpPr>
            <p:grpSpPr bwMode="auto">
              <a:xfrm>
                <a:off x="80" y="680"/>
                <a:ext cx="520" cy="520"/>
                <a:chOff x="0" y="0"/>
                <a:chExt cx="520" cy="520"/>
              </a:xfrm>
            </p:grpSpPr>
            <p:sp>
              <p:nvSpPr>
                <p:cNvPr id="186" name="AutoShape 17"/>
                <p:cNvSpPr>
                  <a:spLocks/>
                </p:cNvSpPr>
                <p:nvPr/>
              </p:nvSpPr>
              <p:spPr bwMode="auto">
                <a:xfrm>
                  <a:off x="0" y="0"/>
                  <a:ext cx="520" cy="520"/>
                </a:xfrm>
                <a:prstGeom prst="roundRect">
                  <a:avLst>
                    <a:gd name="adj" fmla="val 23074"/>
                  </a:avLst>
                </a:prstGeom>
                <a:solidFill>
                  <a:srgbClr val="C0EDFE"/>
                </a:solidFill>
                <a:ln w="25400" cap="flat">
                  <a:solidFill>
                    <a:schemeClr val="tx1"/>
                  </a:solidFill>
                  <a:prstDash val="solid"/>
                  <a:miter lim="800000"/>
                  <a:headEnd type="none" w="med" len="med"/>
                  <a:tailEnd type="none" w="med" len="med"/>
                </a:ln>
              </p:spPr>
              <p:txBody>
                <a:bodyPr lIns="0" tIns="0" rIns="0" bIns="0"/>
                <a:lstStyle/>
                <a:p>
                  <a:endParaRPr lang="en-US"/>
                </a:p>
              </p:txBody>
            </p:sp>
            <p:grpSp>
              <p:nvGrpSpPr>
                <p:cNvPr id="187" name="Group 18"/>
                <p:cNvGrpSpPr>
                  <a:grpSpLocks/>
                </p:cNvGrpSpPr>
                <p:nvPr/>
              </p:nvGrpSpPr>
              <p:grpSpPr bwMode="auto">
                <a:xfrm>
                  <a:off x="80" y="80"/>
                  <a:ext cx="360" cy="360"/>
                  <a:chOff x="0" y="0"/>
                  <a:chExt cx="360" cy="360"/>
                </a:xfrm>
              </p:grpSpPr>
              <p:sp>
                <p:nvSpPr>
                  <p:cNvPr id="188" name="Rectangle 19"/>
                  <p:cNvSpPr>
                    <a:spLocks/>
                  </p:cNvSpPr>
                  <p:nvPr/>
                </p:nvSpPr>
                <p:spPr bwMode="auto">
                  <a:xfrm>
                    <a:off x="0" y="200"/>
                    <a:ext cx="160" cy="160"/>
                  </a:xfrm>
                  <a:prstGeom prst="rect">
                    <a:avLst/>
                  </a:prstGeom>
                  <a:solidFill>
                    <a:srgbClr val="FCBD00"/>
                  </a:solidFill>
                  <a:ln w="25400" cap="flat">
                    <a:solidFill>
                      <a:schemeClr val="tx1"/>
                    </a:solidFill>
                    <a:prstDash val="solid"/>
                    <a:miter lim="800000"/>
                    <a:headEnd type="none" w="med" len="med"/>
                    <a:tailEnd type="none" w="med" len="med"/>
                  </a:ln>
                </p:spPr>
                <p:txBody>
                  <a:bodyPr lIns="0" tIns="0" rIns="0" bIns="0"/>
                  <a:lstStyle/>
                  <a:p>
                    <a:endParaRPr lang="en-US"/>
                  </a:p>
                </p:txBody>
              </p:sp>
              <p:sp>
                <p:nvSpPr>
                  <p:cNvPr id="189" name="Rectangle 20"/>
                  <p:cNvSpPr>
                    <a:spLocks/>
                  </p:cNvSpPr>
                  <p:nvPr/>
                </p:nvSpPr>
                <p:spPr bwMode="auto">
                  <a:xfrm>
                    <a:off x="0" y="0"/>
                    <a:ext cx="160" cy="160"/>
                  </a:xfrm>
                  <a:prstGeom prst="rect">
                    <a:avLst/>
                  </a:prstGeom>
                  <a:solidFill>
                    <a:srgbClr val="FCBD00"/>
                  </a:solidFill>
                  <a:ln w="25400" cap="flat">
                    <a:solidFill>
                      <a:schemeClr val="tx1"/>
                    </a:solidFill>
                    <a:prstDash val="solid"/>
                    <a:miter lim="800000"/>
                    <a:headEnd type="none" w="med" len="med"/>
                    <a:tailEnd type="none" w="med" len="med"/>
                  </a:ln>
                </p:spPr>
                <p:txBody>
                  <a:bodyPr lIns="0" tIns="0" rIns="0" bIns="0"/>
                  <a:lstStyle/>
                  <a:p>
                    <a:endParaRPr lang="en-US"/>
                  </a:p>
                </p:txBody>
              </p:sp>
              <p:sp>
                <p:nvSpPr>
                  <p:cNvPr id="190" name="Rectangle 21"/>
                  <p:cNvSpPr>
                    <a:spLocks/>
                  </p:cNvSpPr>
                  <p:nvPr/>
                </p:nvSpPr>
                <p:spPr bwMode="auto">
                  <a:xfrm>
                    <a:off x="200" y="0"/>
                    <a:ext cx="160" cy="160"/>
                  </a:xfrm>
                  <a:prstGeom prst="rect">
                    <a:avLst/>
                  </a:prstGeom>
                  <a:solidFill>
                    <a:srgbClr val="FCBD00"/>
                  </a:solidFill>
                  <a:ln w="25400" cap="flat">
                    <a:solidFill>
                      <a:schemeClr val="tx1"/>
                    </a:solidFill>
                    <a:prstDash val="solid"/>
                    <a:miter lim="800000"/>
                    <a:headEnd type="none" w="med" len="med"/>
                    <a:tailEnd type="none" w="med" len="med"/>
                  </a:ln>
                </p:spPr>
                <p:txBody>
                  <a:bodyPr lIns="0" tIns="0" rIns="0" bIns="0"/>
                  <a:lstStyle/>
                  <a:p>
                    <a:endParaRPr lang="en-US"/>
                  </a:p>
                </p:txBody>
              </p:sp>
              <p:sp>
                <p:nvSpPr>
                  <p:cNvPr id="191" name="Rectangle 22"/>
                  <p:cNvSpPr>
                    <a:spLocks/>
                  </p:cNvSpPr>
                  <p:nvPr/>
                </p:nvSpPr>
                <p:spPr bwMode="auto">
                  <a:xfrm>
                    <a:off x="200" y="200"/>
                    <a:ext cx="160" cy="160"/>
                  </a:xfrm>
                  <a:prstGeom prst="rect">
                    <a:avLst/>
                  </a:prstGeom>
                  <a:solidFill>
                    <a:srgbClr val="FCBD00"/>
                  </a:solidFill>
                  <a:ln w="25400" cap="flat">
                    <a:solidFill>
                      <a:schemeClr val="tx1"/>
                    </a:solidFill>
                    <a:prstDash val="solid"/>
                    <a:miter lim="800000"/>
                    <a:headEnd type="none" w="med" len="med"/>
                    <a:tailEnd type="none" w="med" len="med"/>
                  </a:ln>
                </p:spPr>
                <p:txBody>
                  <a:bodyPr lIns="0" tIns="0" rIns="0" bIns="0"/>
                  <a:lstStyle/>
                  <a:p>
                    <a:endParaRPr lang="en-US"/>
                  </a:p>
                </p:txBody>
              </p:sp>
            </p:grpSp>
          </p:grpSp>
          <p:grpSp>
            <p:nvGrpSpPr>
              <p:cNvPr id="170" name="Group 23"/>
              <p:cNvGrpSpPr>
                <a:grpSpLocks/>
              </p:cNvGrpSpPr>
              <p:nvPr/>
            </p:nvGrpSpPr>
            <p:grpSpPr bwMode="auto">
              <a:xfrm>
                <a:off x="680" y="680"/>
                <a:ext cx="520" cy="520"/>
                <a:chOff x="0" y="0"/>
                <a:chExt cx="520" cy="520"/>
              </a:xfrm>
            </p:grpSpPr>
            <p:sp>
              <p:nvSpPr>
                <p:cNvPr id="180" name="AutoShape 24"/>
                <p:cNvSpPr>
                  <a:spLocks/>
                </p:cNvSpPr>
                <p:nvPr/>
              </p:nvSpPr>
              <p:spPr bwMode="auto">
                <a:xfrm>
                  <a:off x="0" y="0"/>
                  <a:ext cx="520" cy="520"/>
                </a:xfrm>
                <a:prstGeom prst="roundRect">
                  <a:avLst>
                    <a:gd name="adj" fmla="val 23074"/>
                  </a:avLst>
                </a:prstGeom>
                <a:solidFill>
                  <a:srgbClr val="C0EDFE"/>
                </a:solidFill>
                <a:ln w="25400" cap="flat">
                  <a:solidFill>
                    <a:schemeClr val="tx1"/>
                  </a:solidFill>
                  <a:prstDash val="solid"/>
                  <a:miter lim="800000"/>
                  <a:headEnd type="none" w="med" len="med"/>
                  <a:tailEnd type="none" w="med" len="med"/>
                </a:ln>
              </p:spPr>
              <p:txBody>
                <a:bodyPr lIns="0" tIns="0" rIns="0" bIns="0"/>
                <a:lstStyle/>
                <a:p>
                  <a:endParaRPr lang="en-US"/>
                </a:p>
              </p:txBody>
            </p:sp>
            <p:grpSp>
              <p:nvGrpSpPr>
                <p:cNvPr id="181" name="Group 25"/>
                <p:cNvGrpSpPr>
                  <a:grpSpLocks/>
                </p:cNvGrpSpPr>
                <p:nvPr/>
              </p:nvGrpSpPr>
              <p:grpSpPr bwMode="auto">
                <a:xfrm>
                  <a:off x="80" y="80"/>
                  <a:ext cx="360" cy="360"/>
                  <a:chOff x="0" y="0"/>
                  <a:chExt cx="360" cy="360"/>
                </a:xfrm>
              </p:grpSpPr>
              <p:sp>
                <p:nvSpPr>
                  <p:cNvPr id="182" name="Rectangle 26"/>
                  <p:cNvSpPr>
                    <a:spLocks/>
                  </p:cNvSpPr>
                  <p:nvPr/>
                </p:nvSpPr>
                <p:spPr bwMode="auto">
                  <a:xfrm>
                    <a:off x="0" y="200"/>
                    <a:ext cx="160" cy="160"/>
                  </a:xfrm>
                  <a:prstGeom prst="rect">
                    <a:avLst/>
                  </a:prstGeom>
                  <a:solidFill>
                    <a:srgbClr val="FCBD00"/>
                  </a:solidFill>
                  <a:ln w="25400" cap="flat">
                    <a:solidFill>
                      <a:schemeClr val="tx1"/>
                    </a:solidFill>
                    <a:prstDash val="solid"/>
                    <a:miter lim="800000"/>
                    <a:headEnd type="none" w="med" len="med"/>
                    <a:tailEnd type="none" w="med" len="med"/>
                  </a:ln>
                </p:spPr>
                <p:txBody>
                  <a:bodyPr lIns="0" tIns="0" rIns="0" bIns="0"/>
                  <a:lstStyle/>
                  <a:p>
                    <a:endParaRPr lang="en-US"/>
                  </a:p>
                </p:txBody>
              </p:sp>
              <p:sp>
                <p:nvSpPr>
                  <p:cNvPr id="183" name="Rectangle 27"/>
                  <p:cNvSpPr>
                    <a:spLocks/>
                  </p:cNvSpPr>
                  <p:nvPr/>
                </p:nvSpPr>
                <p:spPr bwMode="auto">
                  <a:xfrm>
                    <a:off x="0" y="0"/>
                    <a:ext cx="160" cy="160"/>
                  </a:xfrm>
                  <a:prstGeom prst="rect">
                    <a:avLst/>
                  </a:prstGeom>
                  <a:solidFill>
                    <a:srgbClr val="FCBD00"/>
                  </a:solidFill>
                  <a:ln w="25400" cap="flat">
                    <a:solidFill>
                      <a:schemeClr val="tx1"/>
                    </a:solidFill>
                    <a:prstDash val="solid"/>
                    <a:miter lim="800000"/>
                    <a:headEnd type="none" w="med" len="med"/>
                    <a:tailEnd type="none" w="med" len="med"/>
                  </a:ln>
                </p:spPr>
                <p:txBody>
                  <a:bodyPr lIns="0" tIns="0" rIns="0" bIns="0"/>
                  <a:lstStyle/>
                  <a:p>
                    <a:endParaRPr lang="en-US"/>
                  </a:p>
                </p:txBody>
              </p:sp>
              <p:sp>
                <p:nvSpPr>
                  <p:cNvPr id="184" name="Rectangle 28"/>
                  <p:cNvSpPr>
                    <a:spLocks/>
                  </p:cNvSpPr>
                  <p:nvPr/>
                </p:nvSpPr>
                <p:spPr bwMode="auto">
                  <a:xfrm>
                    <a:off x="200" y="0"/>
                    <a:ext cx="160" cy="160"/>
                  </a:xfrm>
                  <a:prstGeom prst="rect">
                    <a:avLst/>
                  </a:prstGeom>
                  <a:solidFill>
                    <a:srgbClr val="FCBD00"/>
                  </a:solidFill>
                  <a:ln w="25400" cap="flat">
                    <a:solidFill>
                      <a:schemeClr val="tx1"/>
                    </a:solidFill>
                    <a:prstDash val="solid"/>
                    <a:miter lim="800000"/>
                    <a:headEnd type="none" w="med" len="med"/>
                    <a:tailEnd type="none" w="med" len="med"/>
                  </a:ln>
                </p:spPr>
                <p:txBody>
                  <a:bodyPr lIns="0" tIns="0" rIns="0" bIns="0"/>
                  <a:lstStyle/>
                  <a:p>
                    <a:endParaRPr lang="en-US"/>
                  </a:p>
                </p:txBody>
              </p:sp>
              <p:sp>
                <p:nvSpPr>
                  <p:cNvPr id="185" name="Rectangle 29"/>
                  <p:cNvSpPr>
                    <a:spLocks/>
                  </p:cNvSpPr>
                  <p:nvPr/>
                </p:nvSpPr>
                <p:spPr bwMode="auto">
                  <a:xfrm>
                    <a:off x="200" y="200"/>
                    <a:ext cx="160" cy="160"/>
                  </a:xfrm>
                  <a:prstGeom prst="rect">
                    <a:avLst/>
                  </a:prstGeom>
                  <a:solidFill>
                    <a:srgbClr val="FCBD00"/>
                  </a:solidFill>
                  <a:ln w="25400" cap="flat">
                    <a:solidFill>
                      <a:schemeClr val="tx1"/>
                    </a:solidFill>
                    <a:prstDash val="solid"/>
                    <a:miter lim="800000"/>
                    <a:headEnd type="none" w="med" len="med"/>
                    <a:tailEnd type="none" w="med" len="med"/>
                  </a:ln>
                </p:spPr>
                <p:txBody>
                  <a:bodyPr lIns="0" tIns="0" rIns="0" bIns="0"/>
                  <a:lstStyle/>
                  <a:p>
                    <a:endParaRPr lang="en-US"/>
                  </a:p>
                </p:txBody>
              </p:sp>
            </p:grpSp>
          </p:grpSp>
          <p:sp>
            <p:nvSpPr>
              <p:cNvPr id="171" name="Rectangle 30"/>
              <p:cNvSpPr>
                <a:spLocks/>
              </p:cNvSpPr>
              <p:nvPr/>
            </p:nvSpPr>
            <p:spPr bwMode="auto">
              <a:xfrm>
                <a:off x="0" y="0"/>
                <a:ext cx="1280" cy="1280"/>
              </a:xfrm>
              <a:prstGeom prst="rect">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nvGrpSpPr>
              <p:cNvPr id="172" name="Group 31"/>
              <p:cNvGrpSpPr>
                <a:grpSpLocks/>
              </p:cNvGrpSpPr>
              <p:nvPr/>
            </p:nvGrpSpPr>
            <p:grpSpPr bwMode="auto">
              <a:xfrm>
                <a:off x="319" y="1376"/>
                <a:ext cx="641" cy="896"/>
                <a:chOff x="0" y="0"/>
                <a:chExt cx="640" cy="896"/>
              </a:xfrm>
            </p:grpSpPr>
            <p:grpSp>
              <p:nvGrpSpPr>
                <p:cNvPr id="173" name="Group 32"/>
                <p:cNvGrpSpPr>
                  <a:grpSpLocks/>
                </p:cNvGrpSpPr>
                <p:nvPr/>
              </p:nvGrpSpPr>
              <p:grpSpPr bwMode="auto">
                <a:xfrm>
                  <a:off x="0" y="248"/>
                  <a:ext cx="640" cy="648"/>
                  <a:chOff x="0" y="0"/>
                  <a:chExt cx="640" cy="648"/>
                </a:xfrm>
              </p:grpSpPr>
              <p:sp>
                <p:nvSpPr>
                  <p:cNvPr id="175" name="Oval 33"/>
                  <p:cNvSpPr>
                    <a:spLocks/>
                  </p:cNvSpPr>
                  <p:nvPr/>
                </p:nvSpPr>
                <p:spPr bwMode="auto">
                  <a:xfrm>
                    <a:off x="0" y="480"/>
                    <a:ext cx="640" cy="168"/>
                  </a:xfrm>
                  <a:prstGeom prst="ellips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77" name="Oval 35"/>
                  <p:cNvSpPr>
                    <a:spLocks/>
                  </p:cNvSpPr>
                  <p:nvPr/>
                </p:nvSpPr>
                <p:spPr bwMode="auto">
                  <a:xfrm>
                    <a:off x="0" y="0"/>
                    <a:ext cx="640" cy="168"/>
                  </a:xfrm>
                  <a:prstGeom prst="ellips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78" name="Line 36"/>
                  <p:cNvSpPr>
                    <a:spLocks noChangeShapeType="1"/>
                  </p:cNvSpPr>
                  <p:nvPr/>
                </p:nvSpPr>
                <p:spPr bwMode="auto">
                  <a:xfrm flipH="1">
                    <a:off x="0" y="96"/>
                    <a:ext cx="0" cy="48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79" name="Line 37"/>
                  <p:cNvSpPr>
                    <a:spLocks noChangeShapeType="1"/>
                  </p:cNvSpPr>
                  <p:nvPr/>
                </p:nvSpPr>
                <p:spPr bwMode="auto">
                  <a:xfrm flipH="1">
                    <a:off x="640" y="96"/>
                    <a:ext cx="0" cy="48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174" name="Line 38"/>
                <p:cNvSpPr>
                  <a:spLocks noChangeShapeType="1"/>
                </p:cNvSpPr>
                <p:nvPr/>
              </p:nvSpPr>
              <p:spPr bwMode="auto">
                <a:xfrm flipH="1">
                  <a:off x="320" y="0"/>
                  <a:ext cx="0" cy="320"/>
                </a:xfrm>
                <a:prstGeom prst="line">
                  <a:avLst/>
                </a:prstGeom>
                <a:noFill/>
                <a:ln w="38100" cap="flat">
                  <a:solidFill>
                    <a:schemeClr val="tx1"/>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grpSp>
        <p:grpSp>
          <p:nvGrpSpPr>
            <p:cNvPr id="70" name="Group 39"/>
            <p:cNvGrpSpPr>
              <a:grpSpLocks/>
            </p:cNvGrpSpPr>
            <p:nvPr/>
          </p:nvGrpSpPr>
          <p:grpSpPr bwMode="auto">
            <a:xfrm>
              <a:off x="4390381" y="3198824"/>
              <a:ext cx="1532929" cy="2464690"/>
              <a:chOff x="0" y="0"/>
              <a:chExt cx="1280" cy="2272"/>
            </a:xfrm>
          </p:grpSpPr>
          <p:grpSp>
            <p:nvGrpSpPr>
              <p:cNvPr id="130" name="Group 40"/>
              <p:cNvGrpSpPr>
                <a:grpSpLocks/>
              </p:cNvGrpSpPr>
              <p:nvPr/>
            </p:nvGrpSpPr>
            <p:grpSpPr bwMode="auto">
              <a:xfrm>
                <a:off x="80" y="80"/>
                <a:ext cx="520" cy="520"/>
                <a:chOff x="0" y="0"/>
                <a:chExt cx="520" cy="520"/>
              </a:xfrm>
            </p:grpSpPr>
            <p:sp>
              <p:nvSpPr>
                <p:cNvPr id="161" name="AutoShape 41"/>
                <p:cNvSpPr>
                  <a:spLocks/>
                </p:cNvSpPr>
                <p:nvPr/>
              </p:nvSpPr>
              <p:spPr bwMode="auto">
                <a:xfrm>
                  <a:off x="0" y="0"/>
                  <a:ext cx="520" cy="520"/>
                </a:xfrm>
                <a:prstGeom prst="roundRect">
                  <a:avLst>
                    <a:gd name="adj" fmla="val 23074"/>
                  </a:avLst>
                </a:prstGeom>
                <a:solidFill>
                  <a:srgbClr val="C0EDFE"/>
                </a:solidFill>
                <a:ln w="25400" cap="flat">
                  <a:solidFill>
                    <a:schemeClr val="tx1"/>
                  </a:solidFill>
                  <a:prstDash val="solid"/>
                  <a:miter lim="800000"/>
                  <a:headEnd type="none" w="med" len="med"/>
                  <a:tailEnd type="none" w="med" len="med"/>
                </a:ln>
              </p:spPr>
              <p:txBody>
                <a:bodyPr lIns="0" tIns="0" rIns="0" bIns="0"/>
                <a:lstStyle/>
                <a:p>
                  <a:endParaRPr lang="en-US"/>
                </a:p>
              </p:txBody>
            </p:sp>
            <p:grpSp>
              <p:nvGrpSpPr>
                <p:cNvPr id="162" name="Group 42"/>
                <p:cNvGrpSpPr>
                  <a:grpSpLocks/>
                </p:cNvGrpSpPr>
                <p:nvPr/>
              </p:nvGrpSpPr>
              <p:grpSpPr bwMode="auto">
                <a:xfrm>
                  <a:off x="80" y="80"/>
                  <a:ext cx="360" cy="360"/>
                  <a:chOff x="0" y="0"/>
                  <a:chExt cx="360" cy="360"/>
                </a:xfrm>
              </p:grpSpPr>
              <p:sp>
                <p:nvSpPr>
                  <p:cNvPr id="163" name="Rectangle 43"/>
                  <p:cNvSpPr>
                    <a:spLocks/>
                  </p:cNvSpPr>
                  <p:nvPr/>
                </p:nvSpPr>
                <p:spPr bwMode="auto">
                  <a:xfrm>
                    <a:off x="0" y="200"/>
                    <a:ext cx="160" cy="160"/>
                  </a:xfrm>
                  <a:prstGeom prst="rect">
                    <a:avLst/>
                  </a:prstGeom>
                  <a:solidFill>
                    <a:srgbClr val="FCBD00"/>
                  </a:solidFill>
                  <a:ln w="25400" cap="flat">
                    <a:solidFill>
                      <a:schemeClr val="tx1"/>
                    </a:solidFill>
                    <a:prstDash val="solid"/>
                    <a:miter lim="800000"/>
                    <a:headEnd type="none" w="med" len="med"/>
                    <a:tailEnd type="none" w="med" len="med"/>
                  </a:ln>
                </p:spPr>
                <p:txBody>
                  <a:bodyPr lIns="0" tIns="0" rIns="0" bIns="0"/>
                  <a:lstStyle/>
                  <a:p>
                    <a:endParaRPr lang="en-US"/>
                  </a:p>
                </p:txBody>
              </p:sp>
              <p:sp>
                <p:nvSpPr>
                  <p:cNvPr id="164" name="Rectangle 44"/>
                  <p:cNvSpPr>
                    <a:spLocks/>
                  </p:cNvSpPr>
                  <p:nvPr/>
                </p:nvSpPr>
                <p:spPr bwMode="auto">
                  <a:xfrm>
                    <a:off x="0" y="0"/>
                    <a:ext cx="160" cy="160"/>
                  </a:xfrm>
                  <a:prstGeom prst="rect">
                    <a:avLst/>
                  </a:prstGeom>
                  <a:solidFill>
                    <a:srgbClr val="FCBD00"/>
                  </a:solidFill>
                  <a:ln w="25400" cap="flat">
                    <a:solidFill>
                      <a:schemeClr val="tx1"/>
                    </a:solidFill>
                    <a:prstDash val="solid"/>
                    <a:miter lim="800000"/>
                    <a:headEnd type="none" w="med" len="med"/>
                    <a:tailEnd type="none" w="med" len="med"/>
                  </a:ln>
                </p:spPr>
                <p:txBody>
                  <a:bodyPr lIns="0" tIns="0" rIns="0" bIns="0"/>
                  <a:lstStyle/>
                  <a:p>
                    <a:endParaRPr lang="en-US"/>
                  </a:p>
                </p:txBody>
              </p:sp>
              <p:sp>
                <p:nvSpPr>
                  <p:cNvPr id="165" name="Rectangle 45"/>
                  <p:cNvSpPr>
                    <a:spLocks/>
                  </p:cNvSpPr>
                  <p:nvPr/>
                </p:nvSpPr>
                <p:spPr bwMode="auto">
                  <a:xfrm>
                    <a:off x="200" y="0"/>
                    <a:ext cx="160" cy="160"/>
                  </a:xfrm>
                  <a:prstGeom prst="rect">
                    <a:avLst/>
                  </a:prstGeom>
                  <a:solidFill>
                    <a:srgbClr val="FCBD00"/>
                  </a:solidFill>
                  <a:ln w="25400" cap="flat">
                    <a:solidFill>
                      <a:schemeClr val="tx1"/>
                    </a:solidFill>
                    <a:prstDash val="solid"/>
                    <a:miter lim="800000"/>
                    <a:headEnd type="none" w="med" len="med"/>
                    <a:tailEnd type="none" w="med" len="med"/>
                  </a:ln>
                </p:spPr>
                <p:txBody>
                  <a:bodyPr lIns="0" tIns="0" rIns="0" bIns="0"/>
                  <a:lstStyle/>
                  <a:p>
                    <a:endParaRPr lang="en-US"/>
                  </a:p>
                </p:txBody>
              </p:sp>
              <p:sp>
                <p:nvSpPr>
                  <p:cNvPr id="166" name="Rectangle 46"/>
                  <p:cNvSpPr>
                    <a:spLocks/>
                  </p:cNvSpPr>
                  <p:nvPr/>
                </p:nvSpPr>
                <p:spPr bwMode="auto">
                  <a:xfrm>
                    <a:off x="200" y="200"/>
                    <a:ext cx="160" cy="160"/>
                  </a:xfrm>
                  <a:prstGeom prst="rect">
                    <a:avLst/>
                  </a:prstGeom>
                  <a:solidFill>
                    <a:srgbClr val="FCBD00"/>
                  </a:solidFill>
                  <a:ln w="25400" cap="flat">
                    <a:solidFill>
                      <a:schemeClr val="tx1"/>
                    </a:solidFill>
                    <a:prstDash val="solid"/>
                    <a:miter lim="800000"/>
                    <a:headEnd type="none" w="med" len="med"/>
                    <a:tailEnd type="none" w="med" len="med"/>
                  </a:ln>
                </p:spPr>
                <p:txBody>
                  <a:bodyPr lIns="0" tIns="0" rIns="0" bIns="0"/>
                  <a:lstStyle/>
                  <a:p>
                    <a:endParaRPr lang="en-US"/>
                  </a:p>
                </p:txBody>
              </p:sp>
            </p:grpSp>
          </p:grpSp>
          <p:grpSp>
            <p:nvGrpSpPr>
              <p:cNvPr id="131" name="Group 47"/>
              <p:cNvGrpSpPr>
                <a:grpSpLocks/>
              </p:cNvGrpSpPr>
              <p:nvPr/>
            </p:nvGrpSpPr>
            <p:grpSpPr bwMode="auto">
              <a:xfrm>
                <a:off x="680" y="80"/>
                <a:ext cx="520" cy="520"/>
                <a:chOff x="0" y="0"/>
                <a:chExt cx="520" cy="520"/>
              </a:xfrm>
            </p:grpSpPr>
            <p:sp>
              <p:nvSpPr>
                <p:cNvPr id="155" name="AutoShape 48"/>
                <p:cNvSpPr>
                  <a:spLocks/>
                </p:cNvSpPr>
                <p:nvPr/>
              </p:nvSpPr>
              <p:spPr bwMode="auto">
                <a:xfrm>
                  <a:off x="0" y="0"/>
                  <a:ext cx="520" cy="520"/>
                </a:xfrm>
                <a:prstGeom prst="roundRect">
                  <a:avLst>
                    <a:gd name="adj" fmla="val 23074"/>
                  </a:avLst>
                </a:prstGeom>
                <a:solidFill>
                  <a:srgbClr val="C0EDFE"/>
                </a:solidFill>
                <a:ln w="25400" cap="flat">
                  <a:solidFill>
                    <a:schemeClr val="tx1"/>
                  </a:solidFill>
                  <a:prstDash val="solid"/>
                  <a:miter lim="800000"/>
                  <a:headEnd type="none" w="med" len="med"/>
                  <a:tailEnd type="none" w="med" len="med"/>
                </a:ln>
              </p:spPr>
              <p:txBody>
                <a:bodyPr lIns="0" tIns="0" rIns="0" bIns="0"/>
                <a:lstStyle/>
                <a:p>
                  <a:endParaRPr lang="en-US"/>
                </a:p>
              </p:txBody>
            </p:sp>
            <p:grpSp>
              <p:nvGrpSpPr>
                <p:cNvPr id="156" name="Group 49"/>
                <p:cNvGrpSpPr>
                  <a:grpSpLocks/>
                </p:cNvGrpSpPr>
                <p:nvPr/>
              </p:nvGrpSpPr>
              <p:grpSpPr bwMode="auto">
                <a:xfrm>
                  <a:off x="80" y="80"/>
                  <a:ext cx="360" cy="360"/>
                  <a:chOff x="0" y="0"/>
                  <a:chExt cx="360" cy="360"/>
                </a:xfrm>
              </p:grpSpPr>
              <p:sp>
                <p:nvSpPr>
                  <p:cNvPr id="157" name="Rectangle 50"/>
                  <p:cNvSpPr>
                    <a:spLocks/>
                  </p:cNvSpPr>
                  <p:nvPr/>
                </p:nvSpPr>
                <p:spPr bwMode="auto">
                  <a:xfrm>
                    <a:off x="0" y="200"/>
                    <a:ext cx="160" cy="160"/>
                  </a:xfrm>
                  <a:prstGeom prst="rect">
                    <a:avLst/>
                  </a:prstGeom>
                  <a:solidFill>
                    <a:srgbClr val="FCBD00"/>
                  </a:solidFill>
                  <a:ln w="25400" cap="flat">
                    <a:solidFill>
                      <a:schemeClr val="tx1"/>
                    </a:solidFill>
                    <a:prstDash val="solid"/>
                    <a:miter lim="800000"/>
                    <a:headEnd type="none" w="med" len="med"/>
                    <a:tailEnd type="none" w="med" len="med"/>
                  </a:ln>
                </p:spPr>
                <p:txBody>
                  <a:bodyPr lIns="0" tIns="0" rIns="0" bIns="0"/>
                  <a:lstStyle/>
                  <a:p>
                    <a:endParaRPr lang="en-US"/>
                  </a:p>
                </p:txBody>
              </p:sp>
              <p:sp>
                <p:nvSpPr>
                  <p:cNvPr id="158" name="Rectangle 51"/>
                  <p:cNvSpPr>
                    <a:spLocks/>
                  </p:cNvSpPr>
                  <p:nvPr/>
                </p:nvSpPr>
                <p:spPr bwMode="auto">
                  <a:xfrm>
                    <a:off x="0" y="0"/>
                    <a:ext cx="160" cy="160"/>
                  </a:xfrm>
                  <a:prstGeom prst="rect">
                    <a:avLst/>
                  </a:prstGeom>
                  <a:solidFill>
                    <a:srgbClr val="FCBD00"/>
                  </a:solidFill>
                  <a:ln w="25400" cap="flat">
                    <a:solidFill>
                      <a:schemeClr val="tx1"/>
                    </a:solidFill>
                    <a:prstDash val="solid"/>
                    <a:miter lim="800000"/>
                    <a:headEnd type="none" w="med" len="med"/>
                    <a:tailEnd type="none" w="med" len="med"/>
                  </a:ln>
                </p:spPr>
                <p:txBody>
                  <a:bodyPr lIns="0" tIns="0" rIns="0" bIns="0"/>
                  <a:lstStyle/>
                  <a:p>
                    <a:endParaRPr lang="en-US"/>
                  </a:p>
                </p:txBody>
              </p:sp>
              <p:sp>
                <p:nvSpPr>
                  <p:cNvPr id="159" name="Rectangle 52"/>
                  <p:cNvSpPr>
                    <a:spLocks/>
                  </p:cNvSpPr>
                  <p:nvPr/>
                </p:nvSpPr>
                <p:spPr bwMode="auto">
                  <a:xfrm>
                    <a:off x="200" y="0"/>
                    <a:ext cx="160" cy="160"/>
                  </a:xfrm>
                  <a:prstGeom prst="rect">
                    <a:avLst/>
                  </a:prstGeom>
                  <a:solidFill>
                    <a:srgbClr val="FCBD00"/>
                  </a:solidFill>
                  <a:ln w="25400" cap="flat">
                    <a:solidFill>
                      <a:schemeClr val="tx1"/>
                    </a:solidFill>
                    <a:prstDash val="solid"/>
                    <a:miter lim="800000"/>
                    <a:headEnd type="none" w="med" len="med"/>
                    <a:tailEnd type="none" w="med" len="med"/>
                  </a:ln>
                </p:spPr>
                <p:txBody>
                  <a:bodyPr lIns="0" tIns="0" rIns="0" bIns="0"/>
                  <a:lstStyle/>
                  <a:p>
                    <a:endParaRPr lang="en-US"/>
                  </a:p>
                </p:txBody>
              </p:sp>
              <p:sp>
                <p:nvSpPr>
                  <p:cNvPr id="160" name="Rectangle 53"/>
                  <p:cNvSpPr>
                    <a:spLocks/>
                  </p:cNvSpPr>
                  <p:nvPr/>
                </p:nvSpPr>
                <p:spPr bwMode="auto">
                  <a:xfrm>
                    <a:off x="200" y="200"/>
                    <a:ext cx="160" cy="160"/>
                  </a:xfrm>
                  <a:prstGeom prst="rect">
                    <a:avLst/>
                  </a:prstGeom>
                  <a:solidFill>
                    <a:srgbClr val="FCBD00"/>
                  </a:solidFill>
                  <a:ln w="25400" cap="flat">
                    <a:solidFill>
                      <a:schemeClr val="tx1"/>
                    </a:solidFill>
                    <a:prstDash val="solid"/>
                    <a:miter lim="800000"/>
                    <a:headEnd type="none" w="med" len="med"/>
                    <a:tailEnd type="none" w="med" len="med"/>
                  </a:ln>
                </p:spPr>
                <p:txBody>
                  <a:bodyPr lIns="0" tIns="0" rIns="0" bIns="0"/>
                  <a:lstStyle/>
                  <a:p>
                    <a:endParaRPr lang="en-US"/>
                  </a:p>
                </p:txBody>
              </p:sp>
            </p:grpSp>
          </p:grpSp>
          <p:grpSp>
            <p:nvGrpSpPr>
              <p:cNvPr id="132" name="Group 54"/>
              <p:cNvGrpSpPr>
                <a:grpSpLocks/>
              </p:cNvGrpSpPr>
              <p:nvPr/>
            </p:nvGrpSpPr>
            <p:grpSpPr bwMode="auto">
              <a:xfrm>
                <a:off x="80" y="680"/>
                <a:ext cx="520" cy="520"/>
                <a:chOff x="0" y="0"/>
                <a:chExt cx="520" cy="520"/>
              </a:xfrm>
            </p:grpSpPr>
            <p:sp>
              <p:nvSpPr>
                <p:cNvPr id="149" name="AutoShape 55"/>
                <p:cNvSpPr>
                  <a:spLocks/>
                </p:cNvSpPr>
                <p:nvPr/>
              </p:nvSpPr>
              <p:spPr bwMode="auto">
                <a:xfrm>
                  <a:off x="0" y="0"/>
                  <a:ext cx="520" cy="520"/>
                </a:xfrm>
                <a:prstGeom prst="roundRect">
                  <a:avLst>
                    <a:gd name="adj" fmla="val 23074"/>
                  </a:avLst>
                </a:prstGeom>
                <a:solidFill>
                  <a:srgbClr val="C0EDFE"/>
                </a:solidFill>
                <a:ln w="25400" cap="flat">
                  <a:solidFill>
                    <a:schemeClr val="tx1"/>
                  </a:solidFill>
                  <a:prstDash val="solid"/>
                  <a:miter lim="800000"/>
                  <a:headEnd type="none" w="med" len="med"/>
                  <a:tailEnd type="none" w="med" len="med"/>
                </a:ln>
              </p:spPr>
              <p:txBody>
                <a:bodyPr lIns="0" tIns="0" rIns="0" bIns="0"/>
                <a:lstStyle/>
                <a:p>
                  <a:endParaRPr lang="en-US"/>
                </a:p>
              </p:txBody>
            </p:sp>
            <p:grpSp>
              <p:nvGrpSpPr>
                <p:cNvPr id="150" name="Group 56"/>
                <p:cNvGrpSpPr>
                  <a:grpSpLocks/>
                </p:cNvGrpSpPr>
                <p:nvPr/>
              </p:nvGrpSpPr>
              <p:grpSpPr bwMode="auto">
                <a:xfrm>
                  <a:off x="80" y="80"/>
                  <a:ext cx="360" cy="360"/>
                  <a:chOff x="0" y="0"/>
                  <a:chExt cx="360" cy="360"/>
                </a:xfrm>
              </p:grpSpPr>
              <p:sp>
                <p:nvSpPr>
                  <p:cNvPr id="151" name="Rectangle 57"/>
                  <p:cNvSpPr>
                    <a:spLocks/>
                  </p:cNvSpPr>
                  <p:nvPr/>
                </p:nvSpPr>
                <p:spPr bwMode="auto">
                  <a:xfrm>
                    <a:off x="0" y="200"/>
                    <a:ext cx="160" cy="160"/>
                  </a:xfrm>
                  <a:prstGeom prst="rect">
                    <a:avLst/>
                  </a:prstGeom>
                  <a:solidFill>
                    <a:srgbClr val="FCBD00"/>
                  </a:solidFill>
                  <a:ln w="25400" cap="flat">
                    <a:solidFill>
                      <a:schemeClr val="tx1"/>
                    </a:solidFill>
                    <a:prstDash val="solid"/>
                    <a:miter lim="800000"/>
                    <a:headEnd type="none" w="med" len="med"/>
                    <a:tailEnd type="none" w="med" len="med"/>
                  </a:ln>
                </p:spPr>
                <p:txBody>
                  <a:bodyPr lIns="0" tIns="0" rIns="0" bIns="0"/>
                  <a:lstStyle/>
                  <a:p>
                    <a:endParaRPr lang="en-US"/>
                  </a:p>
                </p:txBody>
              </p:sp>
              <p:sp>
                <p:nvSpPr>
                  <p:cNvPr id="152" name="Rectangle 58"/>
                  <p:cNvSpPr>
                    <a:spLocks/>
                  </p:cNvSpPr>
                  <p:nvPr/>
                </p:nvSpPr>
                <p:spPr bwMode="auto">
                  <a:xfrm>
                    <a:off x="0" y="0"/>
                    <a:ext cx="160" cy="160"/>
                  </a:xfrm>
                  <a:prstGeom prst="rect">
                    <a:avLst/>
                  </a:prstGeom>
                  <a:solidFill>
                    <a:srgbClr val="FCBD00"/>
                  </a:solidFill>
                  <a:ln w="25400" cap="flat">
                    <a:solidFill>
                      <a:schemeClr val="tx1"/>
                    </a:solidFill>
                    <a:prstDash val="solid"/>
                    <a:miter lim="800000"/>
                    <a:headEnd type="none" w="med" len="med"/>
                    <a:tailEnd type="none" w="med" len="med"/>
                  </a:ln>
                </p:spPr>
                <p:txBody>
                  <a:bodyPr lIns="0" tIns="0" rIns="0" bIns="0"/>
                  <a:lstStyle/>
                  <a:p>
                    <a:endParaRPr lang="en-US"/>
                  </a:p>
                </p:txBody>
              </p:sp>
              <p:sp>
                <p:nvSpPr>
                  <p:cNvPr id="153" name="Rectangle 59"/>
                  <p:cNvSpPr>
                    <a:spLocks/>
                  </p:cNvSpPr>
                  <p:nvPr/>
                </p:nvSpPr>
                <p:spPr bwMode="auto">
                  <a:xfrm>
                    <a:off x="200" y="0"/>
                    <a:ext cx="160" cy="160"/>
                  </a:xfrm>
                  <a:prstGeom prst="rect">
                    <a:avLst/>
                  </a:prstGeom>
                  <a:solidFill>
                    <a:srgbClr val="FCBD00"/>
                  </a:solidFill>
                  <a:ln w="25400" cap="flat">
                    <a:solidFill>
                      <a:schemeClr val="tx1"/>
                    </a:solidFill>
                    <a:prstDash val="solid"/>
                    <a:miter lim="800000"/>
                    <a:headEnd type="none" w="med" len="med"/>
                    <a:tailEnd type="none" w="med" len="med"/>
                  </a:ln>
                </p:spPr>
                <p:txBody>
                  <a:bodyPr lIns="0" tIns="0" rIns="0" bIns="0"/>
                  <a:lstStyle/>
                  <a:p>
                    <a:endParaRPr lang="en-US"/>
                  </a:p>
                </p:txBody>
              </p:sp>
              <p:sp>
                <p:nvSpPr>
                  <p:cNvPr id="154" name="Rectangle 60"/>
                  <p:cNvSpPr>
                    <a:spLocks/>
                  </p:cNvSpPr>
                  <p:nvPr/>
                </p:nvSpPr>
                <p:spPr bwMode="auto">
                  <a:xfrm>
                    <a:off x="200" y="200"/>
                    <a:ext cx="160" cy="160"/>
                  </a:xfrm>
                  <a:prstGeom prst="rect">
                    <a:avLst/>
                  </a:prstGeom>
                  <a:solidFill>
                    <a:srgbClr val="FCBD00"/>
                  </a:solidFill>
                  <a:ln w="25400" cap="flat">
                    <a:solidFill>
                      <a:schemeClr val="tx1"/>
                    </a:solidFill>
                    <a:prstDash val="solid"/>
                    <a:miter lim="800000"/>
                    <a:headEnd type="none" w="med" len="med"/>
                    <a:tailEnd type="none" w="med" len="med"/>
                  </a:ln>
                </p:spPr>
                <p:txBody>
                  <a:bodyPr lIns="0" tIns="0" rIns="0" bIns="0"/>
                  <a:lstStyle/>
                  <a:p>
                    <a:endParaRPr lang="en-US"/>
                  </a:p>
                </p:txBody>
              </p:sp>
            </p:grpSp>
          </p:grpSp>
          <p:grpSp>
            <p:nvGrpSpPr>
              <p:cNvPr id="133" name="Group 61"/>
              <p:cNvGrpSpPr>
                <a:grpSpLocks/>
              </p:cNvGrpSpPr>
              <p:nvPr/>
            </p:nvGrpSpPr>
            <p:grpSpPr bwMode="auto">
              <a:xfrm>
                <a:off x="680" y="680"/>
                <a:ext cx="520" cy="520"/>
                <a:chOff x="0" y="0"/>
                <a:chExt cx="520" cy="520"/>
              </a:xfrm>
            </p:grpSpPr>
            <p:sp>
              <p:nvSpPr>
                <p:cNvPr id="143" name="AutoShape 62"/>
                <p:cNvSpPr>
                  <a:spLocks/>
                </p:cNvSpPr>
                <p:nvPr/>
              </p:nvSpPr>
              <p:spPr bwMode="auto">
                <a:xfrm>
                  <a:off x="0" y="0"/>
                  <a:ext cx="520" cy="520"/>
                </a:xfrm>
                <a:prstGeom prst="roundRect">
                  <a:avLst>
                    <a:gd name="adj" fmla="val 23074"/>
                  </a:avLst>
                </a:prstGeom>
                <a:solidFill>
                  <a:srgbClr val="C0EDFE"/>
                </a:solidFill>
                <a:ln w="25400" cap="flat">
                  <a:solidFill>
                    <a:schemeClr val="tx1"/>
                  </a:solidFill>
                  <a:prstDash val="solid"/>
                  <a:miter lim="800000"/>
                  <a:headEnd type="none" w="med" len="med"/>
                  <a:tailEnd type="none" w="med" len="med"/>
                </a:ln>
              </p:spPr>
              <p:txBody>
                <a:bodyPr lIns="0" tIns="0" rIns="0" bIns="0"/>
                <a:lstStyle/>
                <a:p>
                  <a:endParaRPr lang="en-US"/>
                </a:p>
              </p:txBody>
            </p:sp>
            <p:grpSp>
              <p:nvGrpSpPr>
                <p:cNvPr id="144" name="Group 63"/>
                <p:cNvGrpSpPr>
                  <a:grpSpLocks/>
                </p:cNvGrpSpPr>
                <p:nvPr/>
              </p:nvGrpSpPr>
              <p:grpSpPr bwMode="auto">
                <a:xfrm>
                  <a:off x="80" y="80"/>
                  <a:ext cx="360" cy="360"/>
                  <a:chOff x="0" y="0"/>
                  <a:chExt cx="360" cy="360"/>
                </a:xfrm>
              </p:grpSpPr>
              <p:sp>
                <p:nvSpPr>
                  <p:cNvPr id="145" name="Rectangle 64"/>
                  <p:cNvSpPr>
                    <a:spLocks/>
                  </p:cNvSpPr>
                  <p:nvPr/>
                </p:nvSpPr>
                <p:spPr bwMode="auto">
                  <a:xfrm>
                    <a:off x="0" y="200"/>
                    <a:ext cx="160" cy="160"/>
                  </a:xfrm>
                  <a:prstGeom prst="rect">
                    <a:avLst/>
                  </a:prstGeom>
                  <a:solidFill>
                    <a:srgbClr val="FCBD00"/>
                  </a:solidFill>
                  <a:ln w="25400" cap="flat">
                    <a:solidFill>
                      <a:schemeClr val="tx1"/>
                    </a:solidFill>
                    <a:prstDash val="solid"/>
                    <a:miter lim="800000"/>
                    <a:headEnd type="none" w="med" len="med"/>
                    <a:tailEnd type="none" w="med" len="med"/>
                  </a:ln>
                </p:spPr>
                <p:txBody>
                  <a:bodyPr lIns="0" tIns="0" rIns="0" bIns="0"/>
                  <a:lstStyle/>
                  <a:p>
                    <a:endParaRPr lang="en-US"/>
                  </a:p>
                </p:txBody>
              </p:sp>
              <p:sp>
                <p:nvSpPr>
                  <p:cNvPr id="146" name="Rectangle 65"/>
                  <p:cNvSpPr>
                    <a:spLocks/>
                  </p:cNvSpPr>
                  <p:nvPr/>
                </p:nvSpPr>
                <p:spPr bwMode="auto">
                  <a:xfrm>
                    <a:off x="0" y="0"/>
                    <a:ext cx="160" cy="160"/>
                  </a:xfrm>
                  <a:prstGeom prst="rect">
                    <a:avLst/>
                  </a:prstGeom>
                  <a:solidFill>
                    <a:srgbClr val="FCBD00"/>
                  </a:solidFill>
                  <a:ln w="25400" cap="flat">
                    <a:solidFill>
                      <a:schemeClr val="tx1"/>
                    </a:solidFill>
                    <a:prstDash val="solid"/>
                    <a:miter lim="800000"/>
                    <a:headEnd type="none" w="med" len="med"/>
                    <a:tailEnd type="none" w="med" len="med"/>
                  </a:ln>
                </p:spPr>
                <p:txBody>
                  <a:bodyPr lIns="0" tIns="0" rIns="0" bIns="0"/>
                  <a:lstStyle/>
                  <a:p>
                    <a:endParaRPr lang="en-US"/>
                  </a:p>
                </p:txBody>
              </p:sp>
              <p:sp>
                <p:nvSpPr>
                  <p:cNvPr id="147" name="Rectangle 66"/>
                  <p:cNvSpPr>
                    <a:spLocks/>
                  </p:cNvSpPr>
                  <p:nvPr/>
                </p:nvSpPr>
                <p:spPr bwMode="auto">
                  <a:xfrm>
                    <a:off x="200" y="0"/>
                    <a:ext cx="160" cy="160"/>
                  </a:xfrm>
                  <a:prstGeom prst="rect">
                    <a:avLst/>
                  </a:prstGeom>
                  <a:solidFill>
                    <a:srgbClr val="FCBD00"/>
                  </a:solidFill>
                  <a:ln w="25400" cap="flat">
                    <a:solidFill>
                      <a:schemeClr val="tx1"/>
                    </a:solidFill>
                    <a:prstDash val="solid"/>
                    <a:miter lim="800000"/>
                    <a:headEnd type="none" w="med" len="med"/>
                    <a:tailEnd type="none" w="med" len="med"/>
                  </a:ln>
                </p:spPr>
                <p:txBody>
                  <a:bodyPr lIns="0" tIns="0" rIns="0" bIns="0"/>
                  <a:lstStyle/>
                  <a:p>
                    <a:endParaRPr lang="en-US"/>
                  </a:p>
                </p:txBody>
              </p:sp>
              <p:sp>
                <p:nvSpPr>
                  <p:cNvPr id="148" name="Rectangle 67"/>
                  <p:cNvSpPr>
                    <a:spLocks/>
                  </p:cNvSpPr>
                  <p:nvPr/>
                </p:nvSpPr>
                <p:spPr bwMode="auto">
                  <a:xfrm>
                    <a:off x="200" y="200"/>
                    <a:ext cx="160" cy="160"/>
                  </a:xfrm>
                  <a:prstGeom prst="rect">
                    <a:avLst/>
                  </a:prstGeom>
                  <a:solidFill>
                    <a:srgbClr val="FCBD00"/>
                  </a:solidFill>
                  <a:ln w="25400" cap="flat">
                    <a:solidFill>
                      <a:schemeClr val="tx1"/>
                    </a:solidFill>
                    <a:prstDash val="solid"/>
                    <a:miter lim="800000"/>
                    <a:headEnd type="none" w="med" len="med"/>
                    <a:tailEnd type="none" w="med" len="med"/>
                  </a:ln>
                </p:spPr>
                <p:txBody>
                  <a:bodyPr lIns="0" tIns="0" rIns="0" bIns="0"/>
                  <a:lstStyle/>
                  <a:p>
                    <a:endParaRPr lang="en-US"/>
                  </a:p>
                </p:txBody>
              </p:sp>
            </p:grpSp>
          </p:grpSp>
          <p:sp>
            <p:nvSpPr>
              <p:cNvPr id="134" name="Rectangle 68"/>
              <p:cNvSpPr>
                <a:spLocks/>
              </p:cNvSpPr>
              <p:nvPr/>
            </p:nvSpPr>
            <p:spPr bwMode="auto">
              <a:xfrm>
                <a:off x="0" y="0"/>
                <a:ext cx="1280" cy="1280"/>
              </a:xfrm>
              <a:prstGeom prst="rect">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nvGrpSpPr>
              <p:cNvPr id="135" name="Group 69"/>
              <p:cNvGrpSpPr>
                <a:grpSpLocks/>
              </p:cNvGrpSpPr>
              <p:nvPr/>
            </p:nvGrpSpPr>
            <p:grpSpPr bwMode="auto">
              <a:xfrm>
                <a:off x="319" y="1376"/>
                <a:ext cx="641" cy="896"/>
                <a:chOff x="0" y="0"/>
                <a:chExt cx="640" cy="896"/>
              </a:xfrm>
            </p:grpSpPr>
            <p:grpSp>
              <p:nvGrpSpPr>
                <p:cNvPr id="136" name="Group 70"/>
                <p:cNvGrpSpPr>
                  <a:grpSpLocks/>
                </p:cNvGrpSpPr>
                <p:nvPr/>
              </p:nvGrpSpPr>
              <p:grpSpPr bwMode="auto">
                <a:xfrm>
                  <a:off x="0" y="248"/>
                  <a:ext cx="640" cy="648"/>
                  <a:chOff x="0" y="0"/>
                  <a:chExt cx="640" cy="648"/>
                </a:xfrm>
              </p:grpSpPr>
              <p:sp>
                <p:nvSpPr>
                  <p:cNvPr id="138" name="Oval 71"/>
                  <p:cNvSpPr>
                    <a:spLocks/>
                  </p:cNvSpPr>
                  <p:nvPr/>
                </p:nvSpPr>
                <p:spPr bwMode="auto">
                  <a:xfrm>
                    <a:off x="0" y="480"/>
                    <a:ext cx="640" cy="168"/>
                  </a:xfrm>
                  <a:prstGeom prst="ellips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40" name="Oval 73"/>
                  <p:cNvSpPr>
                    <a:spLocks/>
                  </p:cNvSpPr>
                  <p:nvPr/>
                </p:nvSpPr>
                <p:spPr bwMode="auto">
                  <a:xfrm>
                    <a:off x="0" y="0"/>
                    <a:ext cx="640" cy="168"/>
                  </a:xfrm>
                  <a:prstGeom prst="ellips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41" name="Line 74"/>
                  <p:cNvSpPr>
                    <a:spLocks noChangeShapeType="1"/>
                  </p:cNvSpPr>
                  <p:nvPr/>
                </p:nvSpPr>
                <p:spPr bwMode="auto">
                  <a:xfrm flipH="1">
                    <a:off x="0" y="96"/>
                    <a:ext cx="0" cy="48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42" name="Line 75"/>
                  <p:cNvSpPr>
                    <a:spLocks noChangeShapeType="1"/>
                  </p:cNvSpPr>
                  <p:nvPr/>
                </p:nvSpPr>
                <p:spPr bwMode="auto">
                  <a:xfrm flipH="1">
                    <a:off x="640" y="96"/>
                    <a:ext cx="0" cy="48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137" name="Line 76"/>
                <p:cNvSpPr>
                  <a:spLocks noChangeShapeType="1"/>
                </p:cNvSpPr>
                <p:nvPr/>
              </p:nvSpPr>
              <p:spPr bwMode="auto">
                <a:xfrm flipH="1">
                  <a:off x="320" y="0"/>
                  <a:ext cx="0" cy="320"/>
                </a:xfrm>
                <a:prstGeom prst="line">
                  <a:avLst/>
                </a:prstGeom>
                <a:noFill/>
                <a:ln w="38100" cap="flat">
                  <a:solidFill>
                    <a:schemeClr val="tx1"/>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grpSp>
        <p:grpSp>
          <p:nvGrpSpPr>
            <p:cNvPr id="71" name="Group 77"/>
            <p:cNvGrpSpPr>
              <a:grpSpLocks/>
            </p:cNvGrpSpPr>
            <p:nvPr/>
          </p:nvGrpSpPr>
          <p:grpSpPr bwMode="auto">
            <a:xfrm>
              <a:off x="6661031" y="3198824"/>
              <a:ext cx="1532929" cy="2464690"/>
              <a:chOff x="0" y="0"/>
              <a:chExt cx="1280" cy="2272"/>
            </a:xfrm>
          </p:grpSpPr>
          <p:grpSp>
            <p:nvGrpSpPr>
              <p:cNvPr id="93" name="Group 78"/>
              <p:cNvGrpSpPr>
                <a:grpSpLocks/>
              </p:cNvGrpSpPr>
              <p:nvPr/>
            </p:nvGrpSpPr>
            <p:grpSpPr bwMode="auto">
              <a:xfrm>
                <a:off x="80" y="80"/>
                <a:ext cx="520" cy="520"/>
                <a:chOff x="0" y="0"/>
                <a:chExt cx="520" cy="520"/>
              </a:xfrm>
            </p:grpSpPr>
            <p:sp>
              <p:nvSpPr>
                <p:cNvPr id="124" name="AutoShape 79"/>
                <p:cNvSpPr>
                  <a:spLocks/>
                </p:cNvSpPr>
                <p:nvPr/>
              </p:nvSpPr>
              <p:spPr bwMode="auto">
                <a:xfrm>
                  <a:off x="0" y="0"/>
                  <a:ext cx="520" cy="520"/>
                </a:xfrm>
                <a:prstGeom prst="roundRect">
                  <a:avLst>
                    <a:gd name="adj" fmla="val 23074"/>
                  </a:avLst>
                </a:prstGeom>
                <a:solidFill>
                  <a:srgbClr val="C0EDFE"/>
                </a:solidFill>
                <a:ln w="25400" cap="flat">
                  <a:solidFill>
                    <a:schemeClr val="tx1"/>
                  </a:solidFill>
                  <a:prstDash val="solid"/>
                  <a:miter lim="800000"/>
                  <a:headEnd type="none" w="med" len="med"/>
                  <a:tailEnd type="none" w="med" len="med"/>
                </a:ln>
              </p:spPr>
              <p:txBody>
                <a:bodyPr lIns="0" tIns="0" rIns="0" bIns="0"/>
                <a:lstStyle/>
                <a:p>
                  <a:endParaRPr lang="en-US"/>
                </a:p>
              </p:txBody>
            </p:sp>
            <p:grpSp>
              <p:nvGrpSpPr>
                <p:cNvPr id="125" name="Group 80"/>
                <p:cNvGrpSpPr>
                  <a:grpSpLocks/>
                </p:cNvGrpSpPr>
                <p:nvPr/>
              </p:nvGrpSpPr>
              <p:grpSpPr bwMode="auto">
                <a:xfrm>
                  <a:off x="80" y="80"/>
                  <a:ext cx="360" cy="360"/>
                  <a:chOff x="0" y="0"/>
                  <a:chExt cx="360" cy="360"/>
                </a:xfrm>
              </p:grpSpPr>
              <p:sp>
                <p:nvSpPr>
                  <p:cNvPr id="126" name="Rectangle 81"/>
                  <p:cNvSpPr>
                    <a:spLocks/>
                  </p:cNvSpPr>
                  <p:nvPr/>
                </p:nvSpPr>
                <p:spPr bwMode="auto">
                  <a:xfrm>
                    <a:off x="0" y="200"/>
                    <a:ext cx="160" cy="160"/>
                  </a:xfrm>
                  <a:prstGeom prst="rect">
                    <a:avLst/>
                  </a:prstGeom>
                  <a:solidFill>
                    <a:srgbClr val="FCBD00"/>
                  </a:solidFill>
                  <a:ln w="25400" cap="flat">
                    <a:solidFill>
                      <a:schemeClr val="tx1"/>
                    </a:solidFill>
                    <a:prstDash val="solid"/>
                    <a:miter lim="800000"/>
                    <a:headEnd type="none" w="med" len="med"/>
                    <a:tailEnd type="none" w="med" len="med"/>
                  </a:ln>
                </p:spPr>
                <p:txBody>
                  <a:bodyPr lIns="0" tIns="0" rIns="0" bIns="0"/>
                  <a:lstStyle/>
                  <a:p>
                    <a:endParaRPr lang="en-US"/>
                  </a:p>
                </p:txBody>
              </p:sp>
              <p:sp>
                <p:nvSpPr>
                  <p:cNvPr id="127" name="Rectangle 82"/>
                  <p:cNvSpPr>
                    <a:spLocks/>
                  </p:cNvSpPr>
                  <p:nvPr/>
                </p:nvSpPr>
                <p:spPr bwMode="auto">
                  <a:xfrm>
                    <a:off x="0" y="0"/>
                    <a:ext cx="160" cy="160"/>
                  </a:xfrm>
                  <a:prstGeom prst="rect">
                    <a:avLst/>
                  </a:prstGeom>
                  <a:solidFill>
                    <a:srgbClr val="FCBD00"/>
                  </a:solidFill>
                  <a:ln w="25400" cap="flat">
                    <a:solidFill>
                      <a:schemeClr val="tx1"/>
                    </a:solidFill>
                    <a:prstDash val="solid"/>
                    <a:miter lim="800000"/>
                    <a:headEnd type="none" w="med" len="med"/>
                    <a:tailEnd type="none" w="med" len="med"/>
                  </a:ln>
                </p:spPr>
                <p:txBody>
                  <a:bodyPr lIns="0" tIns="0" rIns="0" bIns="0"/>
                  <a:lstStyle/>
                  <a:p>
                    <a:endParaRPr lang="en-US"/>
                  </a:p>
                </p:txBody>
              </p:sp>
              <p:sp>
                <p:nvSpPr>
                  <p:cNvPr id="128" name="Rectangle 83"/>
                  <p:cNvSpPr>
                    <a:spLocks/>
                  </p:cNvSpPr>
                  <p:nvPr/>
                </p:nvSpPr>
                <p:spPr bwMode="auto">
                  <a:xfrm>
                    <a:off x="200" y="0"/>
                    <a:ext cx="160" cy="160"/>
                  </a:xfrm>
                  <a:prstGeom prst="rect">
                    <a:avLst/>
                  </a:prstGeom>
                  <a:solidFill>
                    <a:srgbClr val="FCBD00"/>
                  </a:solidFill>
                  <a:ln w="25400" cap="flat">
                    <a:solidFill>
                      <a:schemeClr val="tx1"/>
                    </a:solidFill>
                    <a:prstDash val="solid"/>
                    <a:miter lim="800000"/>
                    <a:headEnd type="none" w="med" len="med"/>
                    <a:tailEnd type="none" w="med" len="med"/>
                  </a:ln>
                </p:spPr>
                <p:txBody>
                  <a:bodyPr lIns="0" tIns="0" rIns="0" bIns="0"/>
                  <a:lstStyle/>
                  <a:p>
                    <a:endParaRPr lang="en-US"/>
                  </a:p>
                </p:txBody>
              </p:sp>
              <p:sp>
                <p:nvSpPr>
                  <p:cNvPr id="129" name="Rectangle 84"/>
                  <p:cNvSpPr>
                    <a:spLocks/>
                  </p:cNvSpPr>
                  <p:nvPr/>
                </p:nvSpPr>
                <p:spPr bwMode="auto">
                  <a:xfrm>
                    <a:off x="200" y="200"/>
                    <a:ext cx="160" cy="160"/>
                  </a:xfrm>
                  <a:prstGeom prst="rect">
                    <a:avLst/>
                  </a:prstGeom>
                  <a:solidFill>
                    <a:srgbClr val="FCBD00"/>
                  </a:solidFill>
                  <a:ln w="25400" cap="flat">
                    <a:solidFill>
                      <a:schemeClr val="tx1"/>
                    </a:solidFill>
                    <a:prstDash val="solid"/>
                    <a:miter lim="800000"/>
                    <a:headEnd type="none" w="med" len="med"/>
                    <a:tailEnd type="none" w="med" len="med"/>
                  </a:ln>
                </p:spPr>
                <p:txBody>
                  <a:bodyPr lIns="0" tIns="0" rIns="0" bIns="0"/>
                  <a:lstStyle/>
                  <a:p>
                    <a:endParaRPr lang="en-US"/>
                  </a:p>
                </p:txBody>
              </p:sp>
            </p:grpSp>
          </p:grpSp>
          <p:grpSp>
            <p:nvGrpSpPr>
              <p:cNvPr id="94" name="Group 85"/>
              <p:cNvGrpSpPr>
                <a:grpSpLocks/>
              </p:cNvGrpSpPr>
              <p:nvPr/>
            </p:nvGrpSpPr>
            <p:grpSpPr bwMode="auto">
              <a:xfrm>
                <a:off x="680" y="80"/>
                <a:ext cx="520" cy="520"/>
                <a:chOff x="0" y="0"/>
                <a:chExt cx="520" cy="520"/>
              </a:xfrm>
            </p:grpSpPr>
            <p:sp>
              <p:nvSpPr>
                <p:cNvPr id="118" name="AutoShape 86"/>
                <p:cNvSpPr>
                  <a:spLocks/>
                </p:cNvSpPr>
                <p:nvPr/>
              </p:nvSpPr>
              <p:spPr bwMode="auto">
                <a:xfrm>
                  <a:off x="0" y="0"/>
                  <a:ext cx="520" cy="520"/>
                </a:xfrm>
                <a:prstGeom prst="roundRect">
                  <a:avLst>
                    <a:gd name="adj" fmla="val 23074"/>
                  </a:avLst>
                </a:prstGeom>
                <a:solidFill>
                  <a:srgbClr val="C0EDFE"/>
                </a:solidFill>
                <a:ln w="25400" cap="flat">
                  <a:solidFill>
                    <a:schemeClr val="tx1"/>
                  </a:solidFill>
                  <a:prstDash val="solid"/>
                  <a:miter lim="800000"/>
                  <a:headEnd type="none" w="med" len="med"/>
                  <a:tailEnd type="none" w="med" len="med"/>
                </a:ln>
              </p:spPr>
              <p:txBody>
                <a:bodyPr lIns="0" tIns="0" rIns="0" bIns="0"/>
                <a:lstStyle/>
                <a:p>
                  <a:endParaRPr lang="en-US"/>
                </a:p>
              </p:txBody>
            </p:sp>
            <p:grpSp>
              <p:nvGrpSpPr>
                <p:cNvPr id="119" name="Group 87"/>
                <p:cNvGrpSpPr>
                  <a:grpSpLocks/>
                </p:cNvGrpSpPr>
                <p:nvPr/>
              </p:nvGrpSpPr>
              <p:grpSpPr bwMode="auto">
                <a:xfrm>
                  <a:off x="80" y="80"/>
                  <a:ext cx="360" cy="360"/>
                  <a:chOff x="0" y="0"/>
                  <a:chExt cx="360" cy="360"/>
                </a:xfrm>
              </p:grpSpPr>
              <p:sp>
                <p:nvSpPr>
                  <p:cNvPr id="120" name="Rectangle 88"/>
                  <p:cNvSpPr>
                    <a:spLocks/>
                  </p:cNvSpPr>
                  <p:nvPr/>
                </p:nvSpPr>
                <p:spPr bwMode="auto">
                  <a:xfrm>
                    <a:off x="0" y="200"/>
                    <a:ext cx="160" cy="160"/>
                  </a:xfrm>
                  <a:prstGeom prst="rect">
                    <a:avLst/>
                  </a:prstGeom>
                  <a:solidFill>
                    <a:srgbClr val="FCBD00"/>
                  </a:solidFill>
                  <a:ln w="25400" cap="flat">
                    <a:solidFill>
                      <a:schemeClr val="tx1"/>
                    </a:solidFill>
                    <a:prstDash val="solid"/>
                    <a:miter lim="800000"/>
                    <a:headEnd type="none" w="med" len="med"/>
                    <a:tailEnd type="none" w="med" len="med"/>
                  </a:ln>
                </p:spPr>
                <p:txBody>
                  <a:bodyPr lIns="0" tIns="0" rIns="0" bIns="0"/>
                  <a:lstStyle/>
                  <a:p>
                    <a:endParaRPr lang="en-US"/>
                  </a:p>
                </p:txBody>
              </p:sp>
              <p:sp>
                <p:nvSpPr>
                  <p:cNvPr id="121" name="Rectangle 89"/>
                  <p:cNvSpPr>
                    <a:spLocks/>
                  </p:cNvSpPr>
                  <p:nvPr/>
                </p:nvSpPr>
                <p:spPr bwMode="auto">
                  <a:xfrm>
                    <a:off x="0" y="0"/>
                    <a:ext cx="160" cy="160"/>
                  </a:xfrm>
                  <a:prstGeom prst="rect">
                    <a:avLst/>
                  </a:prstGeom>
                  <a:solidFill>
                    <a:srgbClr val="FCBD00"/>
                  </a:solidFill>
                  <a:ln w="25400" cap="flat">
                    <a:solidFill>
                      <a:schemeClr val="tx1"/>
                    </a:solidFill>
                    <a:prstDash val="solid"/>
                    <a:miter lim="800000"/>
                    <a:headEnd type="none" w="med" len="med"/>
                    <a:tailEnd type="none" w="med" len="med"/>
                  </a:ln>
                </p:spPr>
                <p:txBody>
                  <a:bodyPr lIns="0" tIns="0" rIns="0" bIns="0"/>
                  <a:lstStyle/>
                  <a:p>
                    <a:endParaRPr lang="en-US"/>
                  </a:p>
                </p:txBody>
              </p:sp>
              <p:sp>
                <p:nvSpPr>
                  <p:cNvPr id="122" name="Rectangle 90"/>
                  <p:cNvSpPr>
                    <a:spLocks/>
                  </p:cNvSpPr>
                  <p:nvPr/>
                </p:nvSpPr>
                <p:spPr bwMode="auto">
                  <a:xfrm>
                    <a:off x="200" y="0"/>
                    <a:ext cx="160" cy="160"/>
                  </a:xfrm>
                  <a:prstGeom prst="rect">
                    <a:avLst/>
                  </a:prstGeom>
                  <a:solidFill>
                    <a:srgbClr val="FCBD00"/>
                  </a:solidFill>
                  <a:ln w="25400" cap="flat">
                    <a:solidFill>
                      <a:schemeClr val="tx1"/>
                    </a:solidFill>
                    <a:prstDash val="solid"/>
                    <a:miter lim="800000"/>
                    <a:headEnd type="none" w="med" len="med"/>
                    <a:tailEnd type="none" w="med" len="med"/>
                  </a:ln>
                </p:spPr>
                <p:txBody>
                  <a:bodyPr lIns="0" tIns="0" rIns="0" bIns="0"/>
                  <a:lstStyle/>
                  <a:p>
                    <a:endParaRPr lang="en-US"/>
                  </a:p>
                </p:txBody>
              </p:sp>
              <p:sp>
                <p:nvSpPr>
                  <p:cNvPr id="123" name="Rectangle 91"/>
                  <p:cNvSpPr>
                    <a:spLocks/>
                  </p:cNvSpPr>
                  <p:nvPr/>
                </p:nvSpPr>
                <p:spPr bwMode="auto">
                  <a:xfrm>
                    <a:off x="200" y="200"/>
                    <a:ext cx="160" cy="160"/>
                  </a:xfrm>
                  <a:prstGeom prst="rect">
                    <a:avLst/>
                  </a:prstGeom>
                  <a:solidFill>
                    <a:srgbClr val="FCBD00"/>
                  </a:solidFill>
                  <a:ln w="25400" cap="flat">
                    <a:solidFill>
                      <a:schemeClr val="tx1"/>
                    </a:solidFill>
                    <a:prstDash val="solid"/>
                    <a:miter lim="800000"/>
                    <a:headEnd type="none" w="med" len="med"/>
                    <a:tailEnd type="none" w="med" len="med"/>
                  </a:ln>
                </p:spPr>
                <p:txBody>
                  <a:bodyPr lIns="0" tIns="0" rIns="0" bIns="0"/>
                  <a:lstStyle/>
                  <a:p>
                    <a:endParaRPr lang="en-US"/>
                  </a:p>
                </p:txBody>
              </p:sp>
            </p:grpSp>
          </p:grpSp>
          <p:grpSp>
            <p:nvGrpSpPr>
              <p:cNvPr id="95" name="Group 92"/>
              <p:cNvGrpSpPr>
                <a:grpSpLocks/>
              </p:cNvGrpSpPr>
              <p:nvPr/>
            </p:nvGrpSpPr>
            <p:grpSpPr bwMode="auto">
              <a:xfrm>
                <a:off x="80" y="680"/>
                <a:ext cx="520" cy="520"/>
                <a:chOff x="0" y="0"/>
                <a:chExt cx="520" cy="520"/>
              </a:xfrm>
            </p:grpSpPr>
            <p:sp>
              <p:nvSpPr>
                <p:cNvPr id="112" name="AutoShape 93"/>
                <p:cNvSpPr>
                  <a:spLocks/>
                </p:cNvSpPr>
                <p:nvPr/>
              </p:nvSpPr>
              <p:spPr bwMode="auto">
                <a:xfrm>
                  <a:off x="0" y="0"/>
                  <a:ext cx="520" cy="520"/>
                </a:xfrm>
                <a:prstGeom prst="roundRect">
                  <a:avLst>
                    <a:gd name="adj" fmla="val 23074"/>
                  </a:avLst>
                </a:prstGeom>
                <a:solidFill>
                  <a:srgbClr val="C0EDFE"/>
                </a:solidFill>
                <a:ln w="25400" cap="flat">
                  <a:solidFill>
                    <a:schemeClr val="tx1"/>
                  </a:solidFill>
                  <a:prstDash val="solid"/>
                  <a:miter lim="800000"/>
                  <a:headEnd type="none" w="med" len="med"/>
                  <a:tailEnd type="none" w="med" len="med"/>
                </a:ln>
              </p:spPr>
              <p:txBody>
                <a:bodyPr lIns="0" tIns="0" rIns="0" bIns="0"/>
                <a:lstStyle/>
                <a:p>
                  <a:endParaRPr lang="en-US"/>
                </a:p>
              </p:txBody>
            </p:sp>
            <p:grpSp>
              <p:nvGrpSpPr>
                <p:cNvPr id="113" name="Group 94"/>
                <p:cNvGrpSpPr>
                  <a:grpSpLocks/>
                </p:cNvGrpSpPr>
                <p:nvPr/>
              </p:nvGrpSpPr>
              <p:grpSpPr bwMode="auto">
                <a:xfrm>
                  <a:off x="80" y="80"/>
                  <a:ext cx="360" cy="360"/>
                  <a:chOff x="0" y="0"/>
                  <a:chExt cx="360" cy="360"/>
                </a:xfrm>
              </p:grpSpPr>
              <p:sp>
                <p:nvSpPr>
                  <p:cNvPr id="114" name="Rectangle 95"/>
                  <p:cNvSpPr>
                    <a:spLocks/>
                  </p:cNvSpPr>
                  <p:nvPr/>
                </p:nvSpPr>
                <p:spPr bwMode="auto">
                  <a:xfrm>
                    <a:off x="0" y="200"/>
                    <a:ext cx="160" cy="160"/>
                  </a:xfrm>
                  <a:prstGeom prst="rect">
                    <a:avLst/>
                  </a:prstGeom>
                  <a:solidFill>
                    <a:srgbClr val="FCBD00"/>
                  </a:solidFill>
                  <a:ln w="25400" cap="flat">
                    <a:solidFill>
                      <a:schemeClr val="tx1"/>
                    </a:solidFill>
                    <a:prstDash val="solid"/>
                    <a:miter lim="800000"/>
                    <a:headEnd type="none" w="med" len="med"/>
                    <a:tailEnd type="none" w="med" len="med"/>
                  </a:ln>
                </p:spPr>
                <p:txBody>
                  <a:bodyPr lIns="0" tIns="0" rIns="0" bIns="0"/>
                  <a:lstStyle/>
                  <a:p>
                    <a:endParaRPr lang="en-US"/>
                  </a:p>
                </p:txBody>
              </p:sp>
              <p:sp>
                <p:nvSpPr>
                  <p:cNvPr id="115" name="Rectangle 96"/>
                  <p:cNvSpPr>
                    <a:spLocks/>
                  </p:cNvSpPr>
                  <p:nvPr/>
                </p:nvSpPr>
                <p:spPr bwMode="auto">
                  <a:xfrm>
                    <a:off x="0" y="0"/>
                    <a:ext cx="160" cy="160"/>
                  </a:xfrm>
                  <a:prstGeom prst="rect">
                    <a:avLst/>
                  </a:prstGeom>
                  <a:solidFill>
                    <a:srgbClr val="FCBD00"/>
                  </a:solidFill>
                  <a:ln w="25400" cap="flat">
                    <a:solidFill>
                      <a:schemeClr val="tx1"/>
                    </a:solidFill>
                    <a:prstDash val="solid"/>
                    <a:miter lim="800000"/>
                    <a:headEnd type="none" w="med" len="med"/>
                    <a:tailEnd type="none" w="med" len="med"/>
                  </a:ln>
                </p:spPr>
                <p:txBody>
                  <a:bodyPr lIns="0" tIns="0" rIns="0" bIns="0"/>
                  <a:lstStyle/>
                  <a:p>
                    <a:endParaRPr lang="en-US"/>
                  </a:p>
                </p:txBody>
              </p:sp>
              <p:sp>
                <p:nvSpPr>
                  <p:cNvPr id="116" name="Rectangle 97"/>
                  <p:cNvSpPr>
                    <a:spLocks/>
                  </p:cNvSpPr>
                  <p:nvPr/>
                </p:nvSpPr>
                <p:spPr bwMode="auto">
                  <a:xfrm>
                    <a:off x="200" y="0"/>
                    <a:ext cx="160" cy="160"/>
                  </a:xfrm>
                  <a:prstGeom prst="rect">
                    <a:avLst/>
                  </a:prstGeom>
                  <a:solidFill>
                    <a:srgbClr val="FCBD00"/>
                  </a:solidFill>
                  <a:ln w="25400" cap="flat">
                    <a:solidFill>
                      <a:schemeClr val="tx1"/>
                    </a:solidFill>
                    <a:prstDash val="solid"/>
                    <a:miter lim="800000"/>
                    <a:headEnd type="none" w="med" len="med"/>
                    <a:tailEnd type="none" w="med" len="med"/>
                  </a:ln>
                </p:spPr>
                <p:txBody>
                  <a:bodyPr lIns="0" tIns="0" rIns="0" bIns="0"/>
                  <a:lstStyle/>
                  <a:p>
                    <a:endParaRPr lang="en-US"/>
                  </a:p>
                </p:txBody>
              </p:sp>
              <p:sp>
                <p:nvSpPr>
                  <p:cNvPr id="117" name="Rectangle 98"/>
                  <p:cNvSpPr>
                    <a:spLocks/>
                  </p:cNvSpPr>
                  <p:nvPr/>
                </p:nvSpPr>
                <p:spPr bwMode="auto">
                  <a:xfrm>
                    <a:off x="200" y="200"/>
                    <a:ext cx="160" cy="160"/>
                  </a:xfrm>
                  <a:prstGeom prst="rect">
                    <a:avLst/>
                  </a:prstGeom>
                  <a:solidFill>
                    <a:srgbClr val="FCBD00"/>
                  </a:solidFill>
                  <a:ln w="25400" cap="flat">
                    <a:solidFill>
                      <a:schemeClr val="tx1"/>
                    </a:solidFill>
                    <a:prstDash val="solid"/>
                    <a:miter lim="800000"/>
                    <a:headEnd type="none" w="med" len="med"/>
                    <a:tailEnd type="none" w="med" len="med"/>
                  </a:ln>
                </p:spPr>
                <p:txBody>
                  <a:bodyPr lIns="0" tIns="0" rIns="0" bIns="0"/>
                  <a:lstStyle/>
                  <a:p>
                    <a:endParaRPr lang="en-US"/>
                  </a:p>
                </p:txBody>
              </p:sp>
            </p:grpSp>
          </p:grpSp>
          <p:grpSp>
            <p:nvGrpSpPr>
              <p:cNvPr id="96" name="Group 99"/>
              <p:cNvGrpSpPr>
                <a:grpSpLocks/>
              </p:cNvGrpSpPr>
              <p:nvPr/>
            </p:nvGrpSpPr>
            <p:grpSpPr bwMode="auto">
              <a:xfrm>
                <a:off x="680" y="680"/>
                <a:ext cx="520" cy="520"/>
                <a:chOff x="0" y="0"/>
                <a:chExt cx="520" cy="520"/>
              </a:xfrm>
            </p:grpSpPr>
            <p:sp>
              <p:nvSpPr>
                <p:cNvPr id="106" name="AutoShape 100"/>
                <p:cNvSpPr>
                  <a:spLocks/>
                </p:cNvSpPr>
                <p:nvPr/>
              </p:nvSpPr>
              <p:spPr bwMode="auto">
                <a:xfrm>
                  <a:off x="0" y="0"/>
                  <a:ext cx="520" cy="520"/>
                </a:xfrm>
                <a:prstGeom prst="roundRect">
                  <a:avLst>
                    <a:gd name="adj" fmla="val 23074"/>
                  </a:avLst>
                </a:prstGeom>
                <a:solidFill>
                  <a:srgbClr val="C0EDFE"/>
                </a:solidFill>
                <a:ln w="25400" cap="flat">
                  <a:solidFill>
                    <a:schemeClr val="tx1"/>
                  </a:solidFill>
                  <a:prstDash val="solid"/>
                  <a:miter lim="800000"/>
                  <a:headEnd type="none" w="med" len="med"/>
                  <a:tailEnd type="none" w="med" len="med"/>
                </a:ln>
              </p:spPr>
              <p:txBody>
                <a:bodyPr lIns="0" tIns="0" rIns="0" bIns="0"/>
                <a:lstStyle/>
                <a:p>
                  <a:endParaRPr lang="en-US"/>
                </a:p>
              </p:txBody>
            </p:sp>
            <p:grpSp>
              <p:nvGrpSpPr>
                <p:cNvPr id="107" name="Group 101"/>
                <p:cNvGrpSpPr>
                  <a:grpSpLocks/>
                </p:cNvGrpSpPr>
                <p:nvPr/>
              </p:nvGrpSpPr>
              <p:grpSpPr bwMode="auto">
                <a:xfrm>
                  <a:off x="80" y="80"/>
                  <a:ext cx="360" cy="360"/>
                  <a:chOff x="0" y="0"/>
                  <a:chExt cx="360" cy="360"/>
                </a:xfrm>
              </p:grpSpPr>
              <p:sp>
                <p:nvSpPr>
                  <p:cNvPr id="108" name="Rectangle 102"/>
                  <p:cNvSpPr>
                    <a:spLocks/>
                  </p:cNvSpPr>
                  <p:nvPr/>
                </p:nvSpPr>
                <p:spPr bwMode="auto">
                  <a:xfrm>
                    <a:off x="0" y="200"/>
                    <a:ext cx="160" cy="160"/>
                  </a:xfrm>
                  <a:prstGeom prst="rect">
                    <a:avLst/>
                  </a:prstGeom>
                  <a:solidFill>
                    <a:srgbClr val="FCBD00"/>
                  </a:solidFill>
                  <a:ln w="25400" cap="flat">
                    <a:solidFill>
                      <a:schemeClr val="tx1"/>
                    </a:solidFill>
                    <a:prstDash val="solid"/>
                    <a:miter lim="800000"/>
                    <a:headEnd type="none" w="med" len="med"/>
                    <a:tailEnd type="none" w="med" len="med"/>
                  </a:ln>
                </p:spPr>
                <p:txBody>
                  <a:bodyPr lIns="0" tIns="0" rIns="0" bIns="0"/>
                  <a:lstStyle/>
                  <a:p>
                    <a:endParaRPr lang="en-US"/>
                  </a:p>
                </p:txBody>
              </p:sp>
              <p:sp>
                <p:nvSpPr>
                  <p:cNvPr id="109" name="Rectangle 103"/>
                  <p:cNvSpPr>
                    <a:spLocks/>
                  </p:cNvSpPr>
                  <p:nvPr/>
                </p:nvSpPr>
                <p:spPr bwMode="auto">
                  <a:xfrm>
                    <a:off x="0" y="0"/>
                    <a:ext cx="160" cy="160"/>
                  </a:xfrm>
                  <a:prstGeom prst="rect">
                    <a:avLst/>
                  </a:prstGeom>
                  <a:solidFill>
                    <a:srgbClr val="FCBD00"/>
                  </a:solidFill>
                  <a:ln w="25400" cap="flat">
                    <a:solidFill>
                      <a:schemeClr val="tx1"/>
                    </a:solidFill>
                    <a:prstDash val="solid"/>
                    <a:miter lim="800000"/>
                    <a:headEnd type="none" w="med" len="med"/>
                    <a:tailEnd type="none" w="med" len="med"/>
                  </a:ln>
                </p:spPr>
                <p:txBody>
                  <a:bodyPr lIns="0" tIns="0" rIns="0" bIns="0"/>
                  <a:lstStyle/>
                  <a:p>
                    <a:endParaRPr lang="en-US"/>
                  </a:p>
                </p:txBody>
              </p:sp>
              <p:sp>
                <p:nvSpPr>
                  <p:cNvPr id="110" name="Rectangle 104"/>
                  <p:cNvSpPr>
                    <a:spLocks/>
                  </p:cNvSpPr>
                  <p:nvPr/>
                </p:nvSpPr>
                <p:spPr bwMode="auto">
                  <a:xfrm>
                    <a:off x="200" y="0"/>
                    <a:ext cx="160" cy="160"/>
                  </a:xfrm>
                  <a:prstGeom prst="rect">
                    <a:avLst/>
                  </a:prstGeom>
                  <a:solidFill>
                    <a:srgbClr val="FCBD00"/>
                  </a:solidFill>
                  <a:ln w="25400" cap="flat">
                    <a:solidFill>
                      <a:schemeClr val="tx1"/>
                    </a:solidFill>
                    <a:prstDash val="solid"/>
                    <a:miter lim="800000"/>
                    <a:headEnd type="none" w="med" len="med"/>
                    <a:tailEnd type="none" w="med" len="med"/>
                  </a:ln>
                </p:spPr>
                <p:txBody>
                  <a:bodyPr lIns="0" tIns="0" rIns="0" bIns="0"/>
                  <a:lstStyle/>
                  <a:p>
                    <a:endParaRPr lang="en-US"/>
                  </a:p>
                </p:txBody>
              </p:sp>
              <p:sp>
                <p:nvSpPr>
                  <p:cNvPr id="111" name="Rectangle 105"/>
                  <p:cNvSpPr>
                    <a:spLocks/>
                  </p:cNvSpPr>
                  <p:nvPr/>
                </p:nvSpPr>
                <p:spPr bwMode="auto">
                  <a:xfrm>
                    <a:off x="200" y="200"/>
                    <a:ext cx="160" cy="160"/>
                  </a:xfrm>
                  <a:prstGeom prst="rect">
                    <a:avLst/>
                  </a:prstGeom>
                  <a:solidFill>
                    <a:srgbClr val="FCBD00"/>
                  </a:solidFill>
                  <a:ln w="25400" cap="flat">
                    <a:solidFill>
                      <a:schemeClr val="tx1"/>
                    </a:solidFill>
                    <a:prstDash val="solid"/>
                    <a:miter lim="800000"/>
                    <a:headEnd type="none" w="med" len="med"/>
                    <a:tailEnd type="none" w="med" len="med"/>
                  </a:ln>
                </p:spPr>
                <p:txBody>
                  <a:bodyPr lIns="0" tIns="0" rIns="0" bIns="0"/>
                  <a:lstStyle/>
                  <a:p>
                    <a:endParaRPr lang="en-US"/>
                  </a:p>
                </p:txBody>
              </p:sp>
            </p:grpSp>
          </p:grpSp>
          <p:sp>
            <p:nvSpPr>
              <p:cNvPr id="97" name="Rectangle 106"/>
              <p:cNvSpPr>
                <a:spLocks/>
              </p:cNvSpPr>
              <p:nvPr/>
            </p:nvSpPr>
            <p:spPr bwMode="auto">
              <a:xfrm>
                <a:off x="0" y="0"/>
                <a:ext cx="1280" cy="1280"/>
              </a:xfrm>
              <a:prstGeom prst="rect">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nvGrpSpPr>
              <p:cNvPr id="98" name="Group 107"/>
              <p:cNvGrpSpPr>
                <a:grpSpLocks/>
              </p:cNvGrpSpPr>
              <p:nvPr/>
            </p:nvGrpSpPr>
            <p:grpSpPr bwMode="auto">
              <a:xfrm>
                <a:off x="319" y="1376"/>
                <a:ext cx="641" cy="896"/>
                <a:chOff x="0" y="0"/>
                <a:chExt cx="640" cy="896"/>
              </a:xfrm>
            </p:grpSpPr>
            <p:grpSp>
              <p:nvGrpSpPr>
                <p:cNvPr id="99" name="Group 108"/>
                <p:cNvGrpSpPr>
                  <a:grpSpLocks/>
                </p:cNvGrpSpPr>
                <p:nvPr/>
              </p:nvGrpSpPr>
              <p:grpSpPr bwMode="auto">
                <a:xfrm>
                  <a:off x="0" y="248"/>
                  <a:ext cx="640" cy="648"/>
                  <a:chOff x="0" y="0"/>
                  <a:chExt cx="640" cy="648"/>
                </a:xfrm>
              </p:grpSpPr>
              <p:sp>
                <p:nvSpPr>
                  <p:cNvPr id="101" name="Oval 109"/>
                  <p:cNvSpPr>
                    <a:spLocks/>
                  </p:cNvSpPr>
                  <p:nvPr/>
                </p:nvSpPr>
                <p:spPr bwMode="auto">
                  <a:xfrm>
                    <a:off x="0" y="480"/>
                    <a:ext cx="640" cy="168"/>
                  </a:xfrm>
                  <a:prstGeom prst="ellips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3" name="Oval 111"/>
                  <p:cNvSpPr>
                    <a:spLocks/>
                  </p:cNvSpPr>
                  <p:nvPr/>
                </p:nvSpPr>
                <p:spPr bwMode="auto">
                  <a:xfrm>
                    <a:off x="0" y="0"/>
                    <a:ext cx="640" cy="168"/>
                  </a:xfrm>
                  <a:prstGeom prst="ellips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4" name="Line 112"/>
                  <p:cNvSpPr>
                    <a:spLocks noChangeShapeType="1"/>
                  </p:cNvSpPr>
                  <p:nvPr/>
                </p:nvSpPr>
                <p:spPr bwMode="auto">
                  <a:xfrm flipH="1">
                    <a:off x="0" y="96"/>
                    <a:ext cx="0" cy="48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5" name="Line 113"/>
                  <p:cNvSpPr>
                    <a:spLocks noChangeShapeType="1"/>
                  </p:cNvSpPr>
                  <p:nvPr/>
                </p:nvSpPr>
                <p:spPr bwMode="auto">
                  <a:xfrm flipH="1">
                    <a:off x="640" y="96"/>
                    <a:ext cx="0" cy="48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100" name="Line 114"/>
                <p:cNvSpPr>
                  <a:spLocks noChangeShapeType="1"/>
                </p:cNvSpPr>
                <p:nvPr/>
              </p:nvSpPr>
              <p:spPr bwMode="auto">
                <a:xfrm flipH="1">
                  <a:off x="320" y="0"/>
                  <a:ext cx="0" cy="320"/>
                </a:xfrm>
                <a:prstGeom prst="line">
                  <a:avLst/>
                </a:prstGeom>
                <a:noFill/>
                <a:ln w="38100" cap="flat">
                  <a:solidFill>
                    <a:schemeClr val="tx1"/>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grpSp>
        <p:grpSp>
          <p:nvGrpSpPr>
            <p:cNvPr id="72" name="Group 115"/>
            <p:cNvGrpSpPr>
              <a:grpSpLocks/>
            </p:cNvGrpSpPr>
            <p:nvPr/>
          </p:nvGrpSpPr>
          <p:grpSpPr bwMode="auto">
            <a:xfrm>
              <a:off x="2589190" y="1324271"/>
              <a:ext cx="5125730" cy="737671"/>
              <a:chOff x="0" y="0"/>
              <a:chExt cx="4280" cy="680"/>
            </a:xfrm>
          </p:grpSpPr>
          <p:sp>
            <p:nvSpPr>
              <p:cNvPr id="85" name="AutoShape 116"/>
              <p:cNvSpPr>
                <a:spLocks/>
              </p:cNvSpPr>
              <p:nvPr/>
            </p:nvSpPr>
            <p:spPr bwMode="auto">
              <a:xfrm>
                <a:off x="80" y="80"/>
                <a:ext cx="520" cy="520"/>
              </a:xfrm>
              <a:prstGeom prst="roundRect">
                <a:avLst>
                  <a:gd name="adj" fmla="val 23074"/>
                </a:avLst>
              </a:prstGeom>
              <a:solidFill>
                <a:srgbClr val="A3D979"/>
              </a:solidFill>
              <a:ln w="25400" cap="flat">
                <a:solidFill>
                  <a:schemeClr val="tx1"/>
                </a:solidFill>
                <a:prstDash val="solid"/>
                <a:miter lim="800000"/>
                <a:headEnd type="none" w="med" len="med"/>
                <a:tailEnd type="none" w="med" len="med"/>
              </a:ln>
            </p:spPr>
            <p:txBody>
              <a:bodyPr lIns="0" tIns="0" rIns="0" bIns="0"/>
              <a:lstStyle/>
              <a:p>
                <a:endParaRPr lang="en-US"/>
              </a:p>
            </p:txBody>
          </p:sp>
          <p:sp>
            <p:nvSpPr>
              <p:cNvPr id="86" name="Rectangle 117"/>
              <p:cNvSpPr>
                <a:spLocks/>
              </p:cNvSpPr>
              <p:nvPr/>
            </p:nvSpPr>
            <p:spPr bwMode="auto">
              <a:xfrm>
                <a:off x="0" y="0"/>
                <a:ext cx="4280" cy="680"/>
              </a:xfrm>
              <a:prstGeom prst="rect">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87" name="AutoShape 118"/>
              <p:cNvSpPr>
                <a:spLocks/>
              </p:cNvSpPr>
              <p:nvPr/>
            </p:nvSpPr>
            <p:spPr bwMode="auto">
              <a:xfrm>
                <a:off x="680" y="80"/>
                <a:ext cx="520" cy="520"/>
              </a:xfrm>
              <a:prstGeom prst="roundRect">
                <a:avLst>
                  <a:gd name="adj" fmla="val 23074"/>
                </a:avLst>
              </a:prstGeom>
              <a:solidFill>
                <a:srgbClr val="A3D979"/>
              </a:solidFill>
              <a:ln w="25400" cap="flat">
                <a:solidFill>
                  <a:schemeClr val="tx1"/>
                </a:solidFill>
                <a:prstDash val="solid"/>
                <a:miter lim="800000"/>
                <a:headEnd type="none" w="med" len="med"/>
                <a:tailEnd type="none" w="med" len="med"/>
              </a:ln>
            </p:spPr>
            <p:txBody>
              <a:bodyPr lIns="0" tIns="0" rIns="0" bIns="0"/>
              <a:lstStyle/>
              <a:p>
                <a:endParaRPr lang="en-US"/>
              </a:p>
            </p:txBody>
          </p:sp>
          <p:sp>
            <p:nvSpPr>
              <p:cNvPr id="88" name="AutoShape 119"/>
              <p:cNvSpPr>
                <a:spLocks/>
              </p:cNvSpPr>
              <p:nvPr/>
            </p:nvSpPr>
            <p:spPr bwMode="auto">
              <a:xfrm>
                <a:off x="1280" y="80"/>
                <a:ext cx="520" cy="520"/>
              </a:xfrm>
              <a:prstGeom prst="roundRect">
                <a:avLst>
                  <a:gd name="adj" fmla="val 23074"/>
                </a:avLst>
              </a:prstGeom>
              <a:solidFill>
                <a:srgbClr val="A3D979"/>
              </a:solidFill>
              <a:ln w="25400" cap="flat">
                <a:solidFill>
                  <a:schemeClr val="tx1"/>
                </a:solidFill>
                <a:prstDash val="solid"/>
                <a:miter lim="800000"/>
                <a:headEnd type="none" w="med" len="med"/>
                <a:tailEnd type="none" w="med" len="med"/>
              </a:ln>
            </p:spPr>
            <p:txBody>
              <a:bodyPr lIns="0" tIns="0" rIns="0" bIns="0"/>
              <a:lstStyle/>
              <a:p>
                <a:endParaRPr lang="en-US"/>
              </a:p>
            </p:txBody>
          </p:sp>
          <p:sp>
            <p:nvSpPr>
              <p:cNvPr id="89" name="AutoShape 120"/>
              <p:cNvSpPr>
                <a:spLocks/>
              </p:cNvSpPr>
              <p:nvPr/>
            </p:nvSpPr>
            <p:spPr bwMode="auto">
              <a:xfrm>
                <a:off x="1880" y="80"/>
                <a:ext cx="520" cy="520"/>
              </a:xfrm>
              <a:prstGeom prst="roundRect">
                <a:avLst>
                  <a:gd name="adj" fmla="val 23074"/>
                </a:avLst>
              </a:prstGeom>
              <a:solidFill>
                <a:srgbClr val="A3D979"/>
              </a:solidFill>
              <a:ln w="25400" cap="flat">
                <a:solidFill>
                  <a:schemeClr val="tx1"/>
                </a:solidFill>
                <a:prstDash val="solid"/>
                <a:miter lim="800000"/>
                <a:headEnd type="none" w="med" len="med"/>
                <a:tailEnd type="none" w="med" len="med"/>
              </a:ln>
            </p:spPr>
            <p:txBody>
              <a:bodyPr lIns="0" tIns="0" rIns="0" bIns="0"/>
              <a:lstStyle/>
              <a:p>
                <a:endParaRPr lang="en-US"/>
              </a:p>
            </p:txBody>
          </p:sp>
          <p:sp>
            <p:nvSpPr>
              <p:cNvPr id="90" name="AutoShape 121"/>
              <p:cNvSpPr>
                <a:spLocks/>
              </p:cNvSpPr>
              <p:nvPr/>
            </p:nvSpPr>
            <p:spPr bwMode="auto">
              <a:xfrm>
                <a:off x="2480" y="80"/>
                <a:ext cx="520" cy="520"/>
              </a:xfrm>
              <a:prstGeom prst="roundRect">
                <a:avLst>
                  <a:gd name="adj" fmla="val 23074"/>
                </a:avLst>
              </a:prstGeom>
              <a:solidFill>
                <a:srgbClr val="A3D979"/>
              </a:solidFill>
              <a:ln w="25400" cap="flat">
                <a:solidFill>
                  <a:schemeClr val="tx1"/>
                </a:solidFill>
                <a:prstDash val="solid"/>
                <a:miter lim="800000"/>
                <a:headEnd type="none" w="med" len="med"/>
                <a:tailEnd type="none" w="med" len="med"/>
              </a:ln>
            </p:spPr>
            <p:txBody>
              <a:bodyPr lIns="0" tIns="0" rIns="0" bIns="0"/>
              <a:lstStyle/>
              <a:p>
                <a:endParaRPr lang="en-US"/>
              </a:p>
            </p:txBody>
          </p:sp>
          <p:sp>
            <p:nvSpPr>
              <p:cNvPr id="91" name="AutoShape 122"/>
              <p:cNvSpPr>
                <a:spLocks/>
              </p:cNvSpPr>
              <p:nvPr/>
            </p:nvSpPr>
            <p:spPr bwMode="auto">
              <a:xfrm>
                <a:off x="3080" y="80"/>
                <a:ext cx="520" cy="520"/>
              </a:xfrm>
              <a:prstGeom prst="roundRect">
                <a:avLst>
                  <a:gd name="adj" fmla="val 23074"/>
                </a:avLst>
              </a:prstGeom>
              <a:solidFill>
                <a:srgbClr val="A3D979"/>
              </a:solidFill>
              <a:ln w="25400" cap="flat">
                <a:solidFill>
                  <a:schemeClr val="tx1"/>
                </a:solidFill>
                <a:prstDash val="solid"/>
                <a:miter lim="800000"/>
                <a:headEnd type="none" w="med" len="med"/>
                <a:tailEnd type="none" w="med" len="med"/>
              </a:ln>
            </p:spPr>
            <p:txBody>
              <a:bodyPr lIns="0" tIns="0" rIns="0" bIns="0"/>
              <a:lstStyle/>
              <a:p>
                <a:endParaRPr lang="en-US"/>
              </a:p>
            </p:txBody>
          </p:sp>
          <p:sp>
            <p:nvSpPr>
              <p:cNvPr id="92" name="AutoShape 123"/>
              <p:cNvSpPr>
                <a:spLocks/>
              </p:cNvSpPr>
              <p:nvPr/>
            </p:nvSpPr>
            <p:spPr bwMode="auto">
              <a:xfrm>
                <a:off x="3680" y="80"/>
                <a:ext cx="520" cy="520"/>
              </a:xfrm>
              <a:prstGeom prst="roundRect">
                <a:avLst>
                  <a:gd name="adj" fmla="val 23074"/>
                </a:avLst>
              </a:prstGeom>
              <a:solidFill>
                <a:srgbClr val="A3D979"/>
              </a:solidFill>
              <a:ln w="25400" cap="flat">
                <a:solidFill>
                  <a:schemeClr val="tx1"/>
                </a:solidFill>
                <a:prstDash val="solid"/>
                <a:miter lim="800000"/>
                <a:headEnd type="none" w="med" len="med"/>
                <a:tailEnd type="none" w="med" len="med"/>
              </a:ln>
            </p:spPr>
            <p:txBody>
              <a:bodyPr lIns="0" tIns="0" rIns="0" bIns="0"/>
              <a:lstStyle/>
              <a:p>
                <a:endParaRPr lang="en-US"/>
              </a:p>
            </p:txBody>
          </p:sp>
        </p:grpSp>
        <p:sp>
          <p:nvSpPr>
            <p:cNvPr id="73" name="Rectangle 124"/>
            <p:cNvSpPr>
              <a:spLocks/>
            </p:cNvSpPr>
            <p:nvPr/>
          </p:nvSpPr>
          <p:spPr bwMode="auto">
            <a:xfrm>
              <a:off x="2601166" y="784768"/>
              <a:ext cx="256032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l"/>
              <a:r>
                <a:rPr lang="en-US" sz="2800" dirty="0">
                  <a:solidFill>
                    <a:schemeClr val="tx1"/>
                  </a:solidFill>
                  <a:ea typeface="ＭＳ Ｐゴシック" charset="0"/>
                  <a:cs typeface="Gill Sans" charset="0"/>
                </a:rPr>
                <a:t>Parameter Server</a:t>
              </a:r>
            </a:p>
          </p:txBody>
        </p:sp>
        <p:sp>
          <p:nvSpPr>
            <p:cNvPr id="74" name="Rectangle 125"/>
            <p:cNvSpPr>
              <a:spLocks/>
            </p:cNvSpPr>
            <p:nvPr/>
          </p:nvSpPr>
          <p:spPr bwMode="auto">
            <a:xfrm>
              <a:off x="491568" y="3472196"/>
              <a:ext cx="1552090" cy="781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r>
                <a:rPr lang="en-US" sz="2800" dirty="0">
                  <a:solidFill>
                    <a:schemeClr val="tx1"/>
                  </a:solidFill>
                  <a:ea typeface="ＭＳ Ｐゴシック" charset="0"/>
                  <a:cs typeface="Gill Sans" charset="0"/>
                </a:rPr>
                <a:t>Model</a:t>
              </a:r>
            </a:p>
            <a:p>
              <a:r>
                <a:rPr lang="en-US" sz="2800" dirty="0">
                  <a:solidFill>
                    <a:schemeClr val="tx1"/>
                  </a:solidFill>
                  <a:ea typeface="ＭＳ Ｐゴシック" charset="0"/>
                  <a:cs typeface="Gill Sans" charset="0"/>
                </a:rPr>
                <a:t>Workers</a:t>
              </a:r>
            </a:p>
          </p:txBody>
        </p:sp>
        <p:sp>
          <p:nvSpPr>
            <p:cNvPr id="75" name="Rectangle 126"/>
            <p:cNvSpPr>
              <a:spLocks/>
            </p:cNvSpPr>
            <p:nvPr/>
          </p:nvSpPr>
          <p:spPr bwMode="auto">
            <a:xfrm>
              <a:off x="491568" y="4835270"/>
              <a:ext cx="979911"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r>
                <a:rPr lang="en-US" sz="2800" dirty="0">
                  <a:solidFill>
                    <a:schemeClr val="tx1"/>
                  </a:solidFill>
                  <a:ea typeface="ＭＳ Ｐゴシック" charset="0"/>
                  <a:cs typeface="Gill Sans" charset="0"/>
                </a:rPr>
                <a:t>Data</a:t>
              </a:r>
            </a:p>
            <a:p>
              <a:r>
                <a:rPr lang="en-US" sz="2800" dirty="0">
                  <a:solidFill>
                    <a:schemeClr val="tx1"/>
                  </a:solidFill>
                  <a:ea typeface="ＭＳ Ｐゴシック" charset="0"/>
                  <a:cs typeface="Gill Sans" charset="0"/>
                </a:rPr>
                <a:t>Shards</a:t>
              </a:r>
            </a:p>
          </p:txBody>
        </p:sp>
        <p:sp>
          <p:nvSpPr>
            <p:cNvPr id="76" name="Line 127"/>
            <p:cNvSpPr>
              <a:spLocks noChangeShapeType="1"/>
            </p:cNvSpPr>
            <p:nvPr/>
          </p:nvSpPr>
          <p:spPr bwMode="auto">
            <a:xfrm flipH="1">
              <a:off x="2732902" y="2131370"/>
              <a:ext cx="479040" cy="1006704"/>
            </a:xfrm>
            <a:prstGeom prst="line">
              <a:avLst/>
            </a:prstGeom>
            <a:noFill/>
            <a:ln w="38100" cap="flat">
              <a:solidFill>
                <a:schemeClr val="tx1"/>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7" name="Line 128"/>
            <p:cNvSpPr>
              <a:spLocks noChangeShapeType="1"/>
            </p:cNvSpPr>
            <p:nvPr/>
          </p:nvSpPr>
          <p:spPr bwMode="auto">
            <a:xfrm flipH="1">
              <a:off x="3020326" y="2131370"/>
              <a:ext cx="479040" cy="1006704"/>
            </a:xfrm>
            <a:prstGeom prst="line">
              <a:avLst/>
            </a:prstGeom>
            <a:ln>
              <a:solidFill>
                <a:schemeClr val="accent2"/>
              </a:solidFill>
              <a:headEnd type="none" w="med" len="med"/>
              <a:tailEnd type="stealth" w="med" len="med"/>
            </a:ln>
            <a:extLst/>
          </p:spPr>
          <p:style>
            <a:lnRef idx="3">
              <a:schemeClr val="accent2"/>
            </a:lnRef>
            <a:fillRef idx="0">
              <a:schemeClr val="accent2"/>
            </a:fillRef>
            <a:effectRef idx="2">
              <a:schemeClr val="accent2"/>
            </a:effectRef>
            <a:fontRef idx="minor">
              <a:schemeClr val="tx1"/>
            </a:fontRef>
          </p:style>
          <p:txBody>
            <a:bodyPr lIns="0" tIns="0" rIns="0" bIns="0"/>
            <a:lstStyle/>
            <a:p>
              <a:endParaRPr lang="en-US"/>
            </a:p>
          </p:txBody>
        </p:sp>
        <p:sp>
          <p:nvSpPr>
            <p:cNvPr id="78" name="Line 129"/>
            <p:cNvSpPr>
              <a:spLocks noChangeShapeType="1"/>
            </p:cNvSpPr>
            <p:nvPr/>
          </p:nvSpPr>
          <p:spPr bwMode="auto">
            <a:xfrm>
              <a:off x="6833486" y="2140049"/>
              <a:ext cx="479040" cy="1006704"/>
            </a:xfrm>
            <a:prstGeom prst="line">
              <a:avLst/>
            </a:prstGeom>
            <a:noFill/>
            <a:ln w="38100" cap="flat">
              <a:solidFill>
                <a:schemeClr val="tx1"/>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9" name="Line 130"/>
            <p:cNvSpPr>
              <a:spLocks noChangeShapeType="1"/>
            </p:cNvSpPr>
            <p:nvPr/>
          </p:nvSpPr>
          <p:spPr bwMode="auto">
            <a:xfrm>
              <a:off x="7120910" y="2140049"/>
              <a:ext cx="479040" cy="1006704"/>
            </a:xfrm>
            <a:prstGeom prst="line">
              <a:avLst/>
            </a:prstGeom>
            <a:ln>
              <a:solidFill>
                <a:schemeClr val="accent2"/>
              </a:solidFill>
              <a:headEnd type="none" w="med" len="med"/>
              <a:tailEnd type="stealth" w="med" len="med"/>
            </a:ln>
            <a:extLst/>
          </p:spPr>
          <p:style>
            <a:lnRef idx="3">
              <a:schemeClr val="accent2"/>
            </a:lnRef>
            <a:fillRef idx="0">
              <a:schemeClr val="accent2"/>
            </a:fillRef>
            <a:effectRef idx="2">
              <a:schemeClr val="accent2"/>
            </a:effectRef>
            <a:fontRef idx="minor">
              <a:schemeClr val="tx1"/>
            </a:fontRef>
          </p:style>
          <p:txBody>
            <a:bodyPr lIns="0" tIns="0" rIns="0" bIns="0"/>
            <a:lstStyle/>
            <a:p>
              <a:endParaRPr lang="en-US"/>
            </a:p>
          </p:txBody>
        </p:sp>
        <p:sp>
          <p:nvSpPr>
            <p:cNvPr id="80" name="Line 131"/>
            <p:cNvSpPr>
              <a:spLocks noChangeShapeType="1"/>
            </p:cNvSpPr>
            <p:nvPr/>
          </p:nvSpPr>
          <p:spPr bwMode="auto">
            <a:xfrm>
              <a:off x="5032295" y="2121607"/>
              <a:ext cx="0" cy="1006704"/>
            </a:xfrm>
            <a:prstGeom prst="line">
              <a:avLst/>
            </a:prstGeom>
            <a:noFill/>
            <a:ln w="38100" cap="flat">
              <a:solidFill>
                <a:schemeClr val="tx1"/>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81" name="Line 132"/>
            <p:cNvSpPr>
              <a:spLocks noChangeShapeType="1"/>
            </p:cNvSpPr>
            <p:nvPr/>
          </p:nvSpPr>
          <p:spPr bwMode="auto">
            <a:xfrm>
              <a:off x="5271815" y="2122692"/>
              <a:ext cx="0" cy="1006704"/>
            </a:xfrm>
            <a:prstGeom prst="line">
              <a:avLst/>
            </a:prstGeom>
            <a:ln>
              <a:solidFill>
                <a:schemeClr val="accent2"/>
              </a:solidFill>
              <a:headEnd type="none" w="med" len="med"/>
              <a:tailEnd type="stealth" w="med" len="med"/>
            </a:ln>
            <a:extLst/>
          </p:spPr>
          <p:style>
            <a:lnRef idx="3">
              <a:schemeClr val="accent2"/>
            </a:lnRef>
            <a:fillRef idx="0">
              <a:schemeClr val="accent2"/>
            </a:fillRef>
            <a:effectRef idx="2">
              <a:schemeClr val="accent2"/>
            </a:effectRef>
            <a:fontRef idx="minor">
              <a:schemeClr val="tx1"/>
            </a:fontRef>
          </p:style>
          <p:txBody>
            <a:bodyPr lIns="0" tIns="0" rIns="0" bIns="0"/>
            <a:lstStyle/>
            <a:p>
              <a:endParaRPr lang="en-US"/>
            </a:p>
          </p:txBody>
        </p:sp>
        <p:sp>
          <p:nvSpPr>
            <p:cNvPr id="82" name="Rectangle 133"/>
            <p:cNvSpPr>
              <a:spLocks/>
            </p:cNvSpPr>
            <p:nvPr/>
          </p:nvSpPr>
          <p:spPr bwMode="auto">
            <a:xfrm>
              <a:off x="5262234" y="799223"/>
              <a:ext cx="2835918" cy="451281"/>
            </a:xfrm>
            <a:prstGeom prst="rect">
              <a:avLst/>
            </a:prstGeom>
            <a:noFill/>
            <a:ln w="12700" cap="flat">
              <a:solidFill>
                <a:schemeClr val="tx1"/>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nchor="ctr"/>
            <a:lstStyle/>
            <a:p>
              <a:r>
                <a:rPr lang="en-US" sz="2800" i="1" dirty="0" smtClean="0">
                  <a:solidFill>
                    <a:srgbClr val="FF0000"/>
                  </a:solidFill>
                  <a:ea typeface="ＭＳ Ｐゴシック" charset="0"/>
                  <a:cs typeface="Gill Sans" charset="0"/>
                </a:rPr>
                <a:t>    </a:t>
              </a:r>
              <a:r>
                <a:rPr lang="en-US" sz="2800" i="1" dirty="0" smtClean="0">
                  <a:solidFill>
                    <a:schemeClr val="accent2"/>
                  </a:solidFill>
                  <a:ea typeface="ＭＳ Ｐゴシック" charset="0"/>
                  <a:cs typeface="Gill Sans" charset="0"/>
                </a:rPr>
                <a:t>W</a:t>
              </a:r>
              <a:r>
                <a:rPr lang="en-US" sz="2800" dirty="0" smtClean="0">
                  <a:solidFill>
                    <a:schemeClr val="accent2"/>
                  </a:solidFill>
                  <a:latin typeface="Arial"/>
                  <a:ea typeface="ＭＳ Ｐゴシック" charset="0"/>
                  <a:cs typeface="Gill Sans" charset="0"/>
                </a:rPr>
                <a:t>’</a:t>
              </a:r>
              <a:r>
                <a:rPr lang="en-US" altLang="ja-JP" sz="2800" dirty="0" smtClean="0">
                  <a:solidFill>
                    <a:srgbClr val="FF0000"/>
                  </a:solidFill>
                  <a:ea typeface="ＭＳ Ｐゴシック" charset="0"/>
                  <a:cs typeface="Gill Sans" charset="0"/>
                </a:rPr>
                <a:t> </a:t>
              </a:r>
              <a:r>
                <a:rPr lang="en-US" sz="2800" dirty="0" smtClean="0">
                  <a:solidFill>
                    <a:schemeClr val="tx1"/>
                  </a:solidFill>
                  <a:ea typeface="ＭＳ Ｐゴシック" charset="0"/>
                  <a:cs typeface="Gill Sans" charset="0"/>
                </a:rPr>
                <a:t>= </a:t>
              </a:r>
              <a:r>
                <a:rPr lang="en-US" sz="2800" i="1" dirty="0">
                  <a:ea typeface="ＭＳ Ｐゴシック" charset="0"/>
                  <a:cs typeface="Gill Sans" charset="0"/>
                </a:rPr>
                <a:t>W</a:t>
              </a:r>
              <a:r>
                <a:rPr lang="en-US" sz="2800" dirty="0" smtClean="0">
                  <a:solidFill>
                    <a:schemeClr val="tx1"/>
                  </a:solidFill>
                  <a:ea typeface="ＭＳ Ｐゴシック" charset="0"/>
                  <a:cs typeface="Lucida Grande" charset="0"/>
                </a:rPr>
                <a:t> </a:t>
              </a:r>
              <a:r>
                <a:rPr lang="en-US" sz="2800" dirty="0">
                  <a:solidFill>
                    <a:schemeClr val="tx1"/>
                  </a:solidFill>
                  <a:ea typeface="ＭＳ Ｐゴシック" charset="0"/>
                  <a:cs typeface="Lucida Grande" charset="0"/>
                </a:rPr>
                <a:t>+ </a:t>
              </a:r>
              <a:r>
                <a:rPr lang="en-US" sz="2800" dirty="0" smtClean="0">
                  <a:solidFill>
                    <a:schemeClr val="tx1"/>
                  </a:solidFill>
                  <a:latin typeface="Symbol" charset="2"/>
                  <a:ea typeface="ＭＳ Ｐゴシック" charset="0"/>
                  <a:cs typeface="Symbol" charset="2"/>
                </a:rPr>
                <a:t>a </a:t>
              </a:r>
              <a:r>
                <a:rPr lang="en-US" sz="2800" dirty="0" smtClean="0">
                  <a:solidFill>
                    <a:schemeClr val="tx1"/>
                  </a:solidFill>
                  <a:ea typeface="ＭＳ Ｐゴシック" charset="0"/>
                  <a:cs typeface="Lucida Grande" charset="0"/>
                </a:rPr>
                <a:t>∆</a:t>
              </a:r>
              <a:r>
                <a:rPr lang="en-US" sz="2800" i="1" dirty="0">
                  <a:ea typeface="ＭＳ Ｐゴシック" charset="0"/>
                  <a:cs typeface="Gill Sans" charset="0"/>
                </a:rPr>
                <a:t>W</a:t>
              </a:r>
              <a:endParaRPr lang="en-US" sz="2800" i="1" dirty="0">
                <a:solidFill>
                  <a:schemeClr val="tx1"/>
                </a:solidFill>
                <a:ea typeface="ＭＳ Ｐゴシック" charset="0"/>
                <a:cs typeface="Gill Sans" charset="0"/>
              </a:endParaRPr>
            </a:p>
          </p:txBody>
        </p:sp>
        <p:sp>
          <p:nvSpPr>
            <p:cNvPr id="83" name="Rectangle 134"/>
            <p:cNvSpPr>
              <a:spLocks/>
            </p:cNvSpPr>
            <p:nvPr/>
          </p:nvSpPr>
          <p:spPr bwMode="auto">
            <a:xfrm>
              <a:off x="2158054" y="2400403"/>
              <a:ext cx="795207" cy="451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r>
                <a:rPr lang="en-US" sz="3500" dirty="0" smtClean="0">
                  <a:solidFill>
                    <a:schemeClr val="tx1"/>
                  </a:solidFill>
                  <a:ea typeface="ＭＳ Ｐゴシック" charset="0"/>
                  <a:cs typeface="Lucida Grande" charset="0"/>
                </a:rPr>
                <a:t>∆</a:t>
              </a:r>
              <a:r>
                <a:rPr lang="en-US" sz="3500" i="1" dirty="0">
                  <a:ea typeface="ＭＳ Ｐゴシック" charset="0"/>
                  <a:cs typeface="Gill Sans" charset="0"/>
                </a:rPr>
                <a:t>W</a:t>
              </a:r>
              <a:endParaRPr lang="en-US" sz="3500" i="1" dirty="0">
                <a:solidFill>
                  <a:schemeClr val="tx1"/>
                </a:solidFill>
                <a:ea typeface="ＭＳ Ｐゴシック" charset="0"/>
                <a:cs typeface="Gill Sans" charset="0"/>
              </a:endParaRPr>
            </a:p>
          </p:txBody>
        </p:sp>
        <p:sp>
          <p:nvSpPr>
            <p:cNvPr id="84" name="Rectangle 135"/>
            <p:cNvSpPr>
              <a:spLocks/>
            </p:cNvSpPr>
            <p:nvPr/>
          </p:nvSpPr>
          <p:spPr bwMode="auto">
            <a:xfrm>
              <a:off x="3326912" y="2429703"/>
              <a:ext cx="795207" cy="433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r>
                <a:rPr lang="en-US" altLang="ja-JP" sz="3500" i="1" dirty="0">
                  <a:solidFill>
                    <a:srgbClr val="C0504D"/>
                  </a:solidFill>
                  <a:ea typeface="ＭＳ Ｐゴシック" charset="0"/>
                  <a:cs typeface="Gill Sans" charset="0"/>
                </a:rPr>
                <a:t>W</a:t>
              </a:r>
              <a:r>
                <a:rPr lang="ja-JP" altLang="en-US" sz="3500" dirty="0" smtClean="0">
                  <a:solidFill>
                    <a:srgbClr val="C0504D"/>
                  </a:solidFill>
                  <a:latin typeface="Arial"/>
                  <a:ea typeface="ＭＳ Ｐゴシック" charset="0"/>
                  <a:cs typeface="Gill Sans" charset="0"/>
                </a:rPr>
                <a:t>’</a:t>
              </a:r>
              <a:endParaRPr lang="en-US" sz="3500" dirty="0">
                <a:solidFill>
                  <a:srgbClr val="C0504D"/>
                </a:solidFill>
                <a:ea typeface="ＭＳ Ｐゴシック" charset="0"/>
                <a:cs typeface="Gill Sans" charset="0"/>
              </a:endParaRPr>
            </a:p>
          </p:txBody>
        </p:sp>
        <p:sp>
          <p:nvSpPr>
            <p:cNvPr id="207" name="Multiply 206"/>
            <p:cNvSpPr/>
            <p:nvPr/>
          </p:nvSpPr>
          <p:spPr>
            <a:xfrm>
              <a:off x="4625307" y="3372566"/>
              <a:ext cx="1061879" cy="1041246"/>
            </a:xfrm>
            <a:prstGeom prst="mathMultiply">
              <a:avLst>
                <a:gd name="adj1" fmla="val 10545"/>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0363425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719975" y="2628422"/>
            <a:ext cx="6812571" cy="2031325"/>
          </a:xfrm>
          <a:prstGeom prst="rect">
            <a:avLst/>
          </a:prstGeom>
          <a:noFill/>
        </p:spPr>
        <p:txBody>
          <a:bodyPr wrap="square" rtlCol="0">
            <a:spAutoFit/>
          </a:bodyPr>
          <a:lstStyle/>
          <a:p>
            <a:r>
              <a:rPr lang="en-US" dirty="0"/>
              <a:t>x</a:t>
            </a:r>
            <a:r>
              <a:rPr lang="en-US" dirty="0" smtClean="0"/>
              <a:t>: Input data</a:t>
            </a:r>
          </a:p>
          <a:p>
            <a:r>
              <a:rPr lang="en-US" dirty="0"/>
              <a:t>m</a:t>
            </a:r>
            <a:r>
              <a:rPr lang="en-US" dirty="0" smtClean="0"/>
              <a:t>: Number of examples</a:t>
            </a:r>
          </a:p>
          <a:p>
            <a:pPr marL="285750" indent="-285750">
              <a:buFont typeface="Symbol" charset="0"/>
              <a:buChar char="l"/>
            </a:pPr>
            <a:r>
              <a:rPr lang="en-US" dirty="0" smtClean="0">
                <a:latin typeface="Symbol" charset="2"/>
                <a:cs typeface="Symbol" charset="2"/>
              </a:rPr>
              <a:t>: </a:t>
            </a:r>
            <a:r>
              <a:rPr lang="en-US" dirty="0" smtClean="0">
                <a:latin typeface="Calibri"/>
                <a:cs typeface="Calibri"/>
              </a:rPr>
              <a:t>Trade of between reconstruction and </a:t>
            </a:r>
            <a:r>
              <a:rPr lang="en-US" dirty="0" err="1" smtClean="0">
                <a:latin typeface="Calibri"/>
                <a:cs typeface="Calibri"/>
              </a:rPr>
              <a:t>sparsity</a:t>
            </a:r>
            <a:endParaRPr lang="en-US" dirty="0" smtClean="0">
              <a:latin typeface="Calibri"/>
              <a:cs typeface="Calibri"/>
            </a:endParaRPr>
          </a:p>
          <a:p>
            <a:r>
              <a:rPr lang="en-US" dirty="0" smtClean="0">
                <a:latin typeface="Calibri"/>
                <a:cs typeface="Calibri"/>
              </a:rPr>
              <a:t>W: Parameter matrix</a:t>
            </a:r>
            <a:endParaRPr lang="en-US" dirty="0">
              <a:latin typeface="Calibri"/>
              <a:cs typeface="Calibri"/>
            </a:endParaRPr>
          </a:p>
          <a:p>
            <a:r>
              <a:rPr lang="en-US" dirty="0" smtClean="0">
                <a:latin typeface="Calibri"/>
                <a:cs typeface="Calibri"/>
              </a:rPr>
              <a:t>Number of rows in W: The number of features</a:t>
            </a:r>
          </a:p>
          <a:p>
            <a:endParaRPr lang="en-US" dirty="0" smtClean="0">
              <a:latin typeface="Calibri"/>
              <a:cs typeface="Calibri"/>
            </a:endParaRPr>
          </a:p>
          <a:p>
            <a:r>
              <a:rPr lang="en-US" dirty="0" smtClean="0">
                <a:latin typeface="Calibri"/>
                <a:cs typeface="Calibri"/>
              </a:rPr>
              <a:t>Feature representation:</a:t>
            </a:r>
          </a:p>
        </p:txBody>
      </p:sp>
      <p:pic>
        <p:nvPicPr>
          <p:cNvPr id="8" name="Picture 7" descr="sparse_rica.png"/>
          <p:cNvPicPr>
            <a:picLocks noChangeAspect="1"/>
          </p:cNvPicPr>
          <p:nvPr/>
        </p:nvPicPr>
        <p:blipFill rotWithShape="1">
          <a:blip r:embed="rId2">
            <a:extLst>
              <a:ext uri="{28A0092B-C50C-407E-A947-70E740481C1C}">
                <a14:useLocalDpi xmlns:a14="http://schemas.microsoft.com/office/drawing/2010/main" val="0"/>
              </a:ext>
            </a:extLst>
          </a:blip>
          <a:srcRect l="57034"/>
          <a:stretch/>
        </p:blipFill>
        <p:spPr>
          <a:xfrm>
            <a:off x="4130173" y="4115393"/>
            <a:ext cx="810703" cy="763050"/>
          </a:xfrm>
          <a:prstGeom prst="rect">
            <a:avLst/>
          </a:prstGeom>
        </p:spPr>
      </p:pic>
      <p:sp>
        <p:nvSpPr>
          <p:cNvPr id="9" name="TextBox 8"/>
          <p:cNvSpPr txBox="1"/>
          <p:nvPr/>
        </p:nvSpPr>
        <p:spPr>
          <a:xfrm>
            <a:off x="0" y="6488668"/>
            <a:ext cx="9508710" cy="369332"/>
          </a:xfrm>
          <a:prstGeom prst="rect">
            <a:avLst/>
          </a:prstGeom>
          <a:noFill/>
        </p:spPr>
        <p:txBody>
          <a:bodyPr wrap="square" rtlCol="0">
            <a:spAutoFit/>
          </a:bodyPr>
          <a:lstStyle/>
          <a:p>
            <a:r>
              <a:rPr lang="en-US" dirty="0" smtClean="0"/>
              <a:t>Le, et al., </a:t>
            </a:r>
            <a:r>
              <a:rPr lang="en-US" i="1" dirty="0"/>
              <a:t>ICA with Reconstruction Cost for </a:t>
            </a:r>
            <a:r>
              <a:rPr lang="en-US" i="1" dirty="0" smtClean="0"/>
              <a:t>Efficient </a:t>
            </a:r>
            <a:r>
              <a:rPr lang="en-US" i="1" dirty="0" err="1" smtClean="0"/>
              <a:t>Overcomplete</a:t>
            </a:r>
            <a:r>
              <a:rPr lang="en-US" i="1" dirty="0" smtClean="0"/>
              <a:t> </a:t>
            </a:r>
            <a:r>
              <a:rPr lang="en-US" i="1" dirty="0"/>
              <a:t>Feature </a:t>
            </a:r>
            <a:r>
              <a:rPr lang="en-US" i="1" dirty="0" smtClean="0"/>
              <a:t>Learning</a:t>
            </a:r>
            <a:r>
              <a:rPr lang="en-US" b="1" dirty="0" smtClean="0"/>
              <a:t>.</a:t>
            </a:r>
            <a:r>
              <a:rPr lang="en-US" dirty="0" smtClean="0"/>
              <a:t> NIPS 2011</a:t>
            </a:r>
            <a:endParaRPr lang="en-US" dirty="0"/>
          </a:p>
        </p:txBody>
      </p:sp>
      <p:grpSp>
        <p:nvGrpSpPr>
          <p:cNvPr id="11" name="Group 10"/>
          <p:cNvGrpSpPr/>
          <p:nvPr/>
        </p:nvGrpSpPr>
        <p:grpSpPr>
          <a:xfrm>
            <a:off x="2640609" y="1407836"/>
            <a:ext cx="4057767" cy="906603"/>
            <a:chOff x="2640609" y="1407836"/>
            <a:chExt cx="4057767" cy="906603"/>
          </a:xfrm>
        </p:grpSpPr>
        <p:pic>
          <p:nvPicPr>
            <p:cNvPr id="4" name="Picture 3" descr="main_equation.png"/>
            <p:cNvPicPr>
              <a:picLocks noChangeAspect="1"/>
            </p:cNvPicPr>
            <p:nvPr/>
          </p:nvPicPr>
          <p:blipFill rotWithShape="1">
            <a:blip r:embed="rId3">
              <a:extLst>
                <a:ext uri="{28A0092B-C50C-407E-A947-70E740481C1C}">
                  <a14:useLocalDpi xmlns:a14="http://schemas.microsoft.com/office/drawing/2010/main" val="0"/>
                </a:ext>
              </a:extLst>
            </a:blip>
            <a:srcRect r="37293"/>
            <a:stretch/>
          </p:blipFill>
          <p:spPr>
            <a:xfrm>
              <a:off x="2640609" y="1407836"/>
              <a:ext cx="3003598" cy="906603"/>
            </a:xfrm>
            <a:prstGeom prst="rect">
              <a:avLst/>
            </a:prstGeom>
          </p:spPr>
        </p:pic>
        <p:pic>
          <p:nvPicPr>
            <p:cNvPr id="5" name="Picture 4" descr="sparse_rica.png"/>
            <p:cNvPicPr>
              <a:picLocks noChangeAspect="1"/>
            </p:cNvPicPr>
            <p:nvPr/>
          </p:nvPicPr>
          <p:blipFill rotWithShape="1">
            <a:blip r:embed="rId2">
              <a:extLst>
                <a:ext uri="{28A0092B-C50C-407E-A947-70E740481C1C}">
                  <a14:useLocalDpi xmlns:a14="http://schemas.microsoft.com/office/drawing/2010/main" val="0"/>
                </a:ext>
              </a:extLst>
            </a:blip>
            <a:srcRect l="57034"/>
            <a:stretch/>
          </p:blipFill>
          <p:spPr>
            <a:xfrm>
              <a:off x="5817600" y="1551389"/>
              <a:ext cx="810703" cy="763050"/>
            </a:xfrm>
            <a:prstGeom prst="rect">
              <a:avLst/>
            </a:prstGeom>
          </p:spPr>
        </p:pic>
        <p:pic>
          <p:nvPicPr>
            <p:cNvPr id="10" name="Picture 9" descr="main_equation.png"/>
            <p:cNvPicPr>
              <a:picLocks noChangeAspect="1"/>
            </p:cNvPicPr>
            <p:nvPr/>
          </p:nvPicPr>
          <p:blipFill rotWithShape="1">
            <a:blip r:embed="rId3">
              <a:extLst>
                <a:ext uri="{28A0092B-C50C-407E-A947-70E740481C1C}">
                  <a14:useLocalDpi xmlns:a14="http://schemas.microsoft.com/office/drawing/2010/main" val="0"/>
                </a:ext>
              </a:extLst>
            </a:blip>
            <a:srcRect l="19602" t="73884" r="78823" b="5888"/>
            <a:stretch/>
          </p:blipFill>
          <p:spPr>
            <a:xfrm>
              <a:off x="6627632" y="2065546"/>
              <a:ext cx="70744" cy="171953"/>
            </a:xfrm>
            <a:prstGeom prst="rect">
              <a:avLst/>
            </a:prstGeom>
          </p:spPr>
        </p:pic>
        <p:sp>
          <p:nvSpPr>
            <p:cNvPr id="2" name="Rectangle 1"/>
            <p:cNvSpPr/>
            <p:nvPr/>
          </p:nvSpPr>
          <p:spPr>
            <a:xfrm>
              <a:off x="2640609" y="1503841"/>
              <a:ext cx="732721" cy="810598"/>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3" name="TextBox 2"/>
            <p:cNvSpPr txBox="1"/>
            <p:nvPr/>
          </p:nvSpPr>
          <p:spPr>
            <a:xfrm>
              <a:off x="5599570" y="1654574"/>
              <a:ext cx="311353" cy="369332"/>
            </a:xfrm>
            <a:prstGeom prst="rect">
              <a:avLst/>
            </a:prstGeom>
            <a:noFill/>
          </p:spPr>
          <p:txBody>
            <a:bodyPr wrap="none" rtlCol="0">
              <a:spAutoFit/>
            </a:bodyPr>
            <a:lstStyle/>
            <a:p>
              <a:r>
                <a:rPr lang="en-US" dirty="0" smtClean="0">
                  <a:latin typeface="Symbol" charset="2"/>
                  <a:cs typeface="Symbol" charset="2"/>
                </a:rPr>
                <a:t>l</a:t>
              </a:r>
              <a:endParaRPr lang="en-US" dirty="0">
                <a:latin typeface="Symbol" charset="2"/>
                <a:cs typeface="Symbol" charset="2"/>
              </a:endParaRPr>
            </a:p>
          </p:txBody>
        </p:sp>
        <p:pic>
          <p:nvPicPr>
            <p:cNvPr id="13" name="Picture 12" descr="main_equation.png"/>
            <p:cNvPicPr>
              <a:picLocks noChangeAspect="1"/>
            </p:cNvPicPr>
            <p:nvPr/>
          </p:nvPicPr>
          <p:blipFill rotWithShape="1">
            <a:blip r:embed="rId3">
              <a:extLst>
                <a:ext uri="{28A0092B-C50C-407E-A947-70E740481C1C}">
                  <a14:useLocalDpi xmlns:a14="http://schemas.microsoft.com/office/drawing/2010/main" val="0"/>
                </a:ext>
              </a:extLst>
            </a:blip>
            <a:srcRect r="89636"/>
            <a:stretch/>
          </p:blipFill>
          <p:spPr>
            <a:xfrm>
              <a:off x="2876893" y="1407836"/>
              <a:ext cx="496437" cy="906603"/>
            </a:xfrm>
            <a:prstGeom prst="rect">
              <a:avLst/>
            </a:prstGeom>
          </p:spPr>
        </p:pic>
      </p:grpSp>
      <p:sp>
        <p:nvSpPr>
          <p:cNvPr id="14" name="TextBox 13"/>
          <p:cNvSpPr txBox="1"/>
          <p:nvPr/>
        </p:nvSpPr>
        <p:spPr>
          <a:xfrm>
            <a:off x="3139260" y="-2123"/>
            <a:ext cx="3393001" cy="954107"/>
          </a:xfrm>
          <a:prstGeom prst="rect">
            <a:avLst/>
          </a:prstGeom>
          <a:noFill/>
        </p:spPr>
        <p:txBody>
          <a:bodyPr wrap="none" rtlCol="0">
            <a:spAutoFit/>
          </a:bodyPr>
          <a:lstStyle/>
          <a:p>
            <a:pPr algn="ctr"/>
            <a:r>
              <a:rPr lang="en-US" sz="2800" dirty="0" smtClean="0">
                <a:solidFill>
                  <a:srgbClr val="FFFFFF"/>
                </a:solidFill>
              </a:rPr>
              <a:t>Sparse </a:t>
            </a:r>
            <a:r>
              <a:rPr lang="en-US" sz="2800" dirty="0" err="1" smtClean="0">
                <a:solidFill>
                  <a:srgbClr val="FFFFFF"/>
                </a:solidFill>
              </a:rPr>
              <a:t>Autoencoders</a:t>
            </a:r>
            <a:endParaRPr lang="en-US" sz="2800" dirty="0" smtClean="0">
              <a:solidFill>
                <a:srgbClr val="FFFFFF"/>
              </a:solidFill>
            </a:endParaRPr>
          </a:p>
          <a:p>
            <a:pPr algn="ctr"/>
            <a:r>
              <a:rPr lang="en-US" sz="2800" dirty="0" smtClean="0">
                <a:solidFill>
                  <a:srgbClr val="FFFFFF"/>
                </a:solidFill>
              </a:rPr>
              <a:t>(RICA - Le, et al, 2011)</a:t>
            </a:r>
            <a:endParaRPr lang="en-US" sz="2800" dirty="0">
              <a:solidFill>
                <a:srgbClr val="FFFFFF"/>
              </a:solidFill>
            </a:endParaRPr>
          </a:p>
        </p:txBody>
      </p:sp>
    </p:spTree>
    <p:extLst>
      <p:ext uri="{BB962C8B-B14F-4D97-AF65-F5344CB8AC3E}">
        <p14:creationId xmlns:p14="http://schemas.microsoft.com/office/powerpoint/2010/main" val="395307564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914589" y="203805"/>
            <a:ext cx="1367958" cy="523220"/>
          </a:xfrm>
          <a:prstGeom prst="rect">
            <a:avLst/>
          </a:prstGeom>
          <a:noFill/>
        </p:spPr>
        <p:txBody>
          <a:bodyPr wrap="none" rtlCol="0">
            <a:spAutoFit/>
          </a:bodyPr>
          <a:lstStyle/>
          <a:p>
            <a:r>
              <a:rPr lang="en-US" sz="2800" dirty="0" smtClean="0"/>
              <a:t>Training</a:t>
            </a:r>
            <a:endParaRPr lang="en-US" sz="2800" dirty="0"/>
          </a:p>
        </p:txBody>
      </p:sp>
      <p:sp>
        <p:nvSpPr>
          <p:cNvPr id="2" name="TextBox 1"/>
          <p:cNvSpPr txBox="1"/>
          <p:nvPr/>
        </p:nvSpPr>
        <p:spPr>
          <a:xfrm>
            <a:off x="2547337" y="2060919"/>
            <a:ext cx="6620825" cy="2585323"/>
          </a:xfrm>
          <a:prstGeom prst="rect">
            <a:avLst/>
          </a:prstGeom>
          <a:noFill/>
        </p:spPr>
        <p:txBody>
          <a:bodyPr wrap="square" rtlCol="0">
            <a:spAutoFit/>
          </a:bodyPr>
          <a:lstStyle/>
          <a:p>
            <a:r>
              <a:rPr lang="en-US" dirty="0" smtClean="0"/>
              <a:t>Dataset: 10 million 200x200 unlabeled images </a:t>
            </a:r>
            <a:r>
              <a:rPr lang="en-US" dirty="0"/>
              <a:t> </a:t>
            </a:r>
            <a:r>
              <a:rPr lang="en-US" dirty="0" smtClean="0"/>
              <a:t>from YouTube/Web</a:t>
            </a:r>
          </a:p>
          <a:p>
            <a:endParaRPr lang="en-US" dirty="0" smtClean="0"/>
          </a:p>
          <a:p>
            <a:r>
              <a:rPr lang="en-US" dirty="0" smtClean="0"/>
              <a:t>Train on 2000 machines</a:t>
            </a:r>
            <a:r>
              <a:rPr lang="en-US" dirty="0"/>
              <a:t> </a:t>
            </a:r>
            <a:r>
              <a:rPr lang="en-US" dirty="0" smtClean="0"/>
              <a:t>(16000 cores) for 1 week using Google</a:t>
            </a:r>
          </a:p>
          <a:p>
            <a:r>
              <a:rPr lang="en-US" dirty="0" smtClean="0"/>
              <a:t>infrastructure</a:t>
            </a:r>
          </a:p>
          <a:p>
            <a:endParaRPr lang="en-US" dirty="0"/>
          </a:p>
          <a:p>
            <a:r>
              <a:rPr lang="en-US" dirty="0" smtClean="0"/>
              <a:t>1.15 billion parameters</a:t>
            </a:r>
          </a:p>
          <a:p>
            <a:pPr marL="285750" indent="-285750">
              <a:buFontTx/>
              <a:buChar char="-"/>
            </a:pPr>
            <a:r>
              <a:rPr lang="en-US" dirty="0" smtClean="0"/>
              <a:t>100x larger than previously reported </a:t>
            </a:r>
          </a:p>
          <a:p>
            <a:pPr marL="285750" indent="-285750">
              <a:buFontTx/>
              <a:buChar char="-"/>
            </a:pPr>
            <a:r>
              <a:rPr lang="en-US" dirty="0" smtClean="0"/>
              <a:t>Small compared to visual cortex</a:t>
            </a:r>
          </a:p>
          <a:p>
            <a:endParaRPr lang="en-US" dirty="0"/>
          </a:p>
        </p:txBody>
      </p:sp>
      <p:sp>
        <p:nvSpPr>
          <p:cNvPr id="5" name="Oval 48"/>
          <p:cNvSpPr>
            <a:spLocks noChangeArrowheads="1"/>
          </p:cNvSpPr>
          <p:nvPr/>
        </p:nvSpPr>
        <p:spPr bwMode="auto">
          <a:xfrm>
            <a:off x="8337507" y="25977571"/>
            <a:ext cx="459520" cy="459459"/>
          </a:xfrm>
          <a:prstGeom prst="ellipse">
            <a:avLst/>
          </a:prstGeom>
          <a:solidFill>
            <a:srgbClr val="9BBB59"/>
          </a:solidFill>
          <a:ln w="25400">
            <a:solidFill>
              <a:srgbClr val="4E6128"/>
            </a:solidFill>
            <a:round/>
            <a:headEnd/>
            <a:tailEnd/>
          </a:ln>
        </p:spPr>
        <p:txBody>
          <a:bodyPr/>
          <a:lstStyle/>
          <a:p>
            <a:endParaRPr lang="en-US"/>
          </a:p>
        </p:txBody>
      </p:sp>
      <p:cxnSp>
        <p:nvCxnSpPr>
          <p:cNvPr id="6" name="Straight Arrow Connector 5"/>
          <p:cNvCxnSpPr/>
          <p:nvPr/>
        </p:nvCxnSpPr>
        <p:spPr bwMode="auto">
          <a:xfrm flipV="1">
            <a:off x="6208447" y="28354589"/>
            <a:ext cx="644525" cy="777875"/>
          </a:xfrm>
          <a:prstGeom prst="straightConnector1">
            <a:avLst/>
          </a:prstGeom>
          <a:ln w="38100">
            <a:solidFill>
              <a:schemeClr val="tx1">
                <a:alpha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bwMode="auto">
          <a:xfrm flipV="1">
            <a:off x="6852972" y="28354589"/>
            <a:ext cx="0" cy="777875"/>
          </a:xfrm>
          <a:prstGeom prst="straightConnector1">
            <a:avLst/>
          </a:prstGeom>
          <a:ln w="38100">
            <a:solidFill>
              <a:schemeClr val="tx1">
                <a:alpha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bwMode="auto">
          <a:xfrm flipH="1" flipV="1">
            <a:off x="6852972" y="28354589"/>
            <a:ext cx="646112" cy="777875"/>
          </a:xfrm>
          <a:prstGeom prst="straightConnector1">
            <a:avLst/>
          </a:prstGeom>
          <a:ln w="38100">
            <a:solidFill>
              <a:schemeClr val="tx1">
                <a:alpha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bwMode="auto">
          <a:xfrm flipV="1">
            <a:off x="6852972" y="28354589"/>
            <a:ext cx="657225" cy="777875"/>
          </a:xfrm>
          <a:prstGeom prst="straightConnector1">
            <a:avLst/>
          </a:prstGeom>
          <a:ln w="38100">
            <a:solidFill>
              <a:schemeClr val="tx1">
                <a:alpha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bwMode="auto">
          <a:xfrm flipV="1">
            <a:off x="7499084" y="28354589"/>
            <a:ext cx="11113" cy="777875"/>
          </a:xfrm>
          <a:prstGeom prst="straightConnector1">
            <a:avLst/>
          </a:prstGeom>
          <a:ln w="38100">
            <a:solidFill>
              <a:schemeClr val="tx1">
                <a:alpha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bwMode="auto">
          <a:xfrm flipH="1" flipV="1">
            <a:off x="7510197" y="28354589"/>
            <a:ext cx="635000" cy="777875"/>
          </a:xfrm>
          <a:prstGeom prst="straightConnector1">
            <a:avLst/>
          </a:prstGeom>
          <a:ln w="38100">
            <a:solidFill>
              <a:schemeClr val="tx1">
                <a:alpha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bwMode="auto">
          <a:xfrm flipV="1">
            <a:off x="7499084" y="28354589"/>
            <a:ext cx="646113" cy="777875"/>
          </a:xfrm>
          <a:prstGeom prst="straightConnector1">
            <a:avLst/>
          </a:prstGeom>
          <a:ln w="38100">
            <a:solidFill>
              <a:schemeClr val="tx1">
                <a:alpha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bwMode="auto">
          <a:xfrm flipV="1">
            <a:off x="8145197" y="28354589"/>
            <a:ext cx="0" cy="777875"/>
          </a:xfrm>
          <a:prstGeom prst="straightConnector1">
            <a:avLst/>
          </a:prstGeom>
          <a:ln w="38100">
            <a:solidFill>
              <a:schemeClr val="tx1">
                <a:alpha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bwMode="auto">
          <a:xfrm flipH="1" flipV="1">
            <a:off x="8145197" y="28354589"/>
            <a:ext cx="644525" cy="777875"/>
          </a:xfrm>
          <a:prstGeom prst="straightConnector1">
            <a:avLst/>
          </a:prstGeom>
          <a:ln w="38100">
            <a:solidFill>
              <a:schemeClr val="tx1">
                <a:alpha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bwMode="auto">
          <a:xfrm flipV="1">
            <a:off x="8145197" y="28354589"/>
            <a:ext cx="644525" cy="777875"/>
          </a:xfrm>
          <a:prstGeom prst="straightConnector1">
            <a:avLst/>
          </a:prstGeom>
          <a:ln w="38100">
            <a:solidFill>
              <a:schemeClr val="tx1">
                <a:alpha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bwMode="auto">
          <a:xfrm flipV="1">
            <a:off x="8789722" y="28354589"/>
            <a:ext cx="0" cy="777875"/>
          </a:xfrm>
          <a:prstGeom prst="straightConnector1">
            <a:avLst/>
          </a:prstGeom>
          <a:ln w="38100">
            <a:solidFill>
              <a:schemeClr val="tx1">
                <a:alpha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bwMode="auto">
          <a:xfrm flipH="1" flipV="1">
            <a:off x="8789722" y="28354589"/>
            <a:ext cx="646112" cy="777875"/>
          </a:xfrm>
          <a:prstGeom prst="straightConnector1">
            <a:avLst/>
          </a:prstGeom>
          <a:ln w="38100">
            <a:solidFill>
              <a:schemeClr val="tx1">
                <a:alpha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bwMode="auto">
          <a:xfrm flipV="1">
            <a:off x="8789722" y="28354589"/>
            <a:ext cx="646112" cy="777875"/>
          </a:xfrm>
          <a:prstGeom prst="straightConnector1">
            <a:avLst/>
          </a:prstGeom>
          <a:ln w="38100">
            <a:solidFill>
              <a:schemeClr val="tx1">
                <a:alpha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bwMode="auto">
          <a:xfrm flipV="1">
            <a:off x="9435834" y="28354589"/>
            <a:ext cx="0" cy="777875"/>
          </a:xfrm>
          <a:prstGeom prst="straightConnector1">
            <a:avLst/>
          </a:prstGeom>
          <a:ln w="38100">
            <a:solidFill>
              <a:schemeClr val="tx1">
                <a:alpha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bwMode="auto">
          <a:xfrm flipH="1" flipV="1">
            <a:off x="9435834" y="28354589"/>
            <a:ext cx="546100" cy="777875"/>
          </a:xfrm>
          <a:prstGeom prst="straightConnector1">
            <a:avLst/>
          </a:prstGeom>
          <a:ln w="38100">
            <a:solidFill>
              <a:schemeClr val="tx1">
                <a:alpha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bwMode="auto">
          <a:xfrm flipV="1">
            <a:off x="6630152" y="26404608"/>
            <a:ext cx="657225" cy="1312862"/>
          </a:xfrm>
          <a:prstGeom prst="straightConnector1">
            <a:avLst/>
          </a:prstGeom>
          <a:ln w="38100">
            <a:solidFill>
              <a:schemeClr val="tx1">
                <a:alpha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bwMode="auto">
          <a:xfrm flipV="1">
            <a:off x="7287377" y="26404608"/>
            <a:ext cx="0" cy="1312862"/>
          </a:xfrm>
          <a:prstGeom prst="straightConnector1">
            <a:avLst/>
          </a:prstGeom>
          <a:ln w="38100">
            <a:solidFill>
              <a:schemeClr val="tx1">
                <a:alpha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bwMode="auto">
          <a:xfrm flipH="1" flipV="1">
            <a:off x="7287377" y="26404608"/>
            <a:ext cx="635000" cy="1312862"/>
          </a:xfrm>
          <a:prstGeom prst="straightConnector1">
            <a:avLst/>
          </a:prstGeom>
          <a:ln w="38100">
            <a:solidFill>
              <a:schemeClr val="tx1">
                <a:alpha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bwMode="auto">
          <a:xfrm flipV="1">
            <a:off x="7287377" y="26404608"/>
            <a:ext cx="635000" cy="1312862"/>
          </a:xfrm>
          <a:prstGeom prst="straightConnector1">
            <a:avLst/>
          </a:prstGeom>
          <a:ln w="38100">
            <a:solidFill>
              <a:schemeClr val="tx1">
                <a:alpha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bwMode="auto">
          <a:xfrm flipV="1">
            <a:off x="7922377" y="26404608"/>
            <a:ext cx="0" cy="1312862"/>
          </a:xfrm>
          <a:prstGeom prst="straightConnector1">
            <a:avLst/>
          </a:prstGeom>
          <a:ln w="38100">
            <a:solidFill>
              <a:schemeClr val="tx1">
                <a:alpha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bwMode="auto">
          <a:xfrm flipV="1">
            <a:off x="7922377" y="26404608"/>
            <a:ext cx="644525" cy="1312862"/>
          </a:xfrm>
          <a:prstGeom prst="straightConnector1">
            <a:avLst/>
          </a:prstGeom>
          <a:ln w="38100">
            <a:solidFill>
              <a:schemeClr val="tx1">
                <a:alpha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bwMode="auto">
          <a:xfrm flipV="1">
            <a:off x="8566902" y="26404608"/>
            <a:ext cx="0" cy="1312862"/>
          </a:xfrm>
          <a:prstGeom prst="straightConnector1">
            <a:avLst/>
          </a:prstGeom>
          <a:ln w="38100">
            <a:solidFill>
              <a:schemeClr val="tx1">
                <a:alpha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bwMode="auto">
          <a:xfrm flipH="1" flipV="1">
            <a:off x="7922377" y="26404608"/>
            <a:ext cx="644525" cy="1312862"/>
          </a:xfrm>
          <a:prstGeom prst="straightConnector1">
            <a:avLst/>
          </a:prstGeom>
          <a:ln w="38100">
            <a:solidFill>
              <a:schemeClr val="tx1">
                <a:alpha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bwMode="auto">
          <a:xfrm flipH="1" flipV="1">
            <a:off x="8566902" y="26404608"/>
            <a:ext cx="646112" cy="1312862"/>
          </a:xfrm>
          <a:prstGeom prst="straightConnector1">
            <a:avLst/>
          </a:prstGeom>
          <a:ln w="38100">
            <a:solidFill>
              <a:schemeClr val="tx1">
                <a:alpha val="50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31" name="Oval 23"/>
          <p:cNvSpPr>
            <a:spLocks noChangeArrowheads="1"/>
          </p:cNvSpPr>
          <p:nvPr/>
        </p:nvSpPr>
        <p:spPr bwMode="auto">
          <a:xfrm>
            <a:off x="7079414" y="25977570"/>
            <a:ext cx="458788" cy="458788"/>
          </a:xfrm>
          <a:prstGeom prst="ellipse">
            <a:avLst/>
          </a:prstGeom>
          <a:solidFill>
            <a:srgbClr val="8064A2"/>
          </a:solidFill>
          <a:ln w="25400">
            <a:solidFill>
              <a:srgbClr val="3F3151"/>
            </a:solidFill>
            <a:round/>
            <a:headEnd/>
            <a:tailEnd/>
          </a:ln>
          <a:effectLst>
            <a:outerShdw blurRad="63500" dist="29783" dir="3885598" algn="ctr" rotWithShape="0">
              <a:srgbClr val="3F3151">
                <a:alpha val="50000"/>
              </a:srgbClr>
            </a:outerShdw>
          </a:effectLst>
        </p:spPr>
        <p:txBody>
          <a:bodyPr/>
          <a:lstStyle/>
          <a:p>
            <a:endParaRPr lang="en-US"/>
          </a:p>
        </p:txBody>
      </p:sp>
      <p:sp>
        <p:nvSpPr>
          <p:cNvPr id="32" name="Oval 24"/>
          <p:cNvSpPr>
            <a:spLocks noChangeArrowheads="1"/>
          </p:cNvSpPr>
          <p:nvPr/>
        </p:nvSpPr>
        <p:spPr bwMode="auto">
          <a:xfrm>
            <a:off x="7188952" y="26087108"/>
            <a:ext cx="458787" cy="458787"/>
          </a:xfrm>
          <a:prstGeom prst="ellipse">
            <a:avLst/>
          </a:prstGeom>
          <a:solidFill>
            <a:srgbClr val="8064A2"/>
          </a:solidFill>
          <a:ln w="25400">
            <a:solidFill>
              <a:srgbClr val="3F3151"/>
            </a:solidFill>
            <a:round/>
            <a:headEnd/>
            <a:tailEnd/>
          </a:ln>
          <a:effectLst>
            <a:outerShdw blurRad="63500" dist="29783" dir="3885598" algn="ctr" rotWithShape="0">
              <a:srgbClr val="3F3151">
                <a:alpha val="50000"/>
              </a:srgbClr>
            </a:outerShdw>
          </a:effectLst>
        </p:spPr>
        <p:txBody>
          <a:bodyPr/>
          <a:lstStyle/>
          <a:p>
            <a:endParaRPr lang="en-US"/>
          </a:p>
        </p:txBody>
      </p:sp>
      <p:sp>
        <p:nvSpPr>
          <p:cNvPr id="33" name="Oval 23"/>
          <p:cNvSpPr>
            <a:spLocks noChangeArrowheads="1"/>
          </p:cNvSpPr>
          <p:nvPr/>
        </p:nvSpPr>
        <p:spPr bwMode="auto">
          <a:xfrm>
            <a:off x="7735052" y="25977570"/>
            <a:ext cx="460375" cy="458788"/>
          </a:xfrm>
          <a:prstGeom prst="ellipse">
            <a:avLst/>
          </a:prstGeom>
          <a:solidFill>
            <a:srgbClr val="8064A2"/>
          </a:solidFill>
          <a:ln w="25400">
            <a:solidFill>
              <a:srgbClr val="3F3151"/>
            </a:solidFill>
            <a:round/>
            <a:headEnd/>
            <a:tailEnd/>
          </a:ln>
          <a:effectLst>
            <a:outerShdw blurRad="63500" dist="29783" dir="3885598" algn="ctr" rotWithShape="0">
              <a:srgbClr val="3F3151">
                <a:alpha val="50000"/>
              </a:srgbClr>
            </a:outerShdw>
          </a:effectLst>
        </p:spPr>
        <p:txBody>
          <a:bodyPr/>
          <a:lstStyle/>
          <a:p>
            <a:endParaRPr lang="en-US"/>
          </a:p>
        </p:txBody>
      </p:sp>
      <p:sp>
        <p:nvSpPr>
          <p:cNvPr id="34" name="Oval 24"/>
          <p:cNvSpPr>
            <a:spLocks noChangeArrowheads="1"/>
          </p:cNvSpPr>
          <p:nvPr/>
        </p:nvSpPr>
        <p:spPr bwMode="auto">
          <a:xfrm>
            <a:off x="7844589" y="26087108"/>
            <a:ext cx="460375" cy="458787"/>
          </a:xfrm>
          <a:prstGeom prst="ellipse">
            <a:avLst/>
          </a:prstGeom>
          <a:solidFill>
            <a:srgbClr val="8064A2"/>
          </a:solidFill>
          <a:ln w="25400">
            <a:solidFill>
              <a:srgbClr val="3F3151"/>
            </a:solidFill>
            <a:round/>
            <a:headEnd/>
            <a:tailEnd/>
          </a:ln>
          <a:effectLst>
            <a:outerShdw blurRad="63500" dist="29783" dir="3885598" algn="ctr" rotWithShape="0">
              <a:srgbClr val="3F3151">
                <a:alpha val="50000"/>
              </a:srgbClr>
            </a:outerShdw>
          </a:effectLst>
        </p:spPr>
        <p:txBody>
          <a:bodyPr/>
          <a:lstStyle/>
          <a:p>
            <a:endParaRPr lang="en-US"/>
          </a:p>
        </p:txBody>
      </p:sp>
      <p:sp>
        <p:nvSpPr>
          <p:cNvPr id="35" name="Oval 24"/>
          <p:cNvSpPr>
            <a:spLocks noChangeArrowheads="1"/>
          </p:cNvSpPr>
          <p:nvPr/>
        </p:nvSpPr>
        <p:spPr bwMode="auto">
          <a:xfrm>
            <a:off x="8446252" y="26087108"/>
            <a:ext cx="460375" cy="458787"/>
          </a:xfrm>
          <a:prstGeom prst="ellipse">
            <a:avLst/>
          </a:prstGeom>
          <a:solidFill>
            <a:srgbClr val="8064A2"/>
          </a:solidFill>
          <a:ln w="25400">
            <a:solidFill>
              <a:srgbClr val="3F3151"/>
            </a:solidFill>
            <a:round/>
            <a:headEnd/>
            <a:tailEnd/>
          </a:ln>
          <a:effectLst>
            <a:outerShdw blurRad="63500" dist="29783" dir="3885598" algn="ctr" rotWithShape="0">
              <a:srgbClr val="3F3151">
                <a:alpha val="50000"/>
              </a:srgbClr>
            </a:outerShdw>
          </a:effectLst>
        </p:spPr>
        <p:txBody>
          <a:bodyPr/>
          <a:lstStyle/>
          <a:p>
            <a:endParaRPr lang="en-US"/>
          </a:p>
        </p:txBody>
      </p:sp>
      <p:sp>
        <p:nvSpPr>
          <p:cNvPr id="36" name="Oval 27"/>
          <p:cNvSpPr>
            <a:spLocks noChangeArrowheads="1"/>
          </p:cNvSpPr>
          <p:nvPr/>
        </p:nvSpPr>
        <p:spPr bwMode="auto">
          <a:xfrm>
            <a:off x="6645009" y="29132464"/>
            <a:ext cx="460375" cy="458787"/>
          </a:xfrm>
          <a:prstGeom prst="ellipse">
            <a:avLst/>
          </a:prstGeom>
          <a:solidFill>
            <a:schemeClr val="tx1">
              <a:lumMod val="50000"/>
              <a:lumOff val="50000"/>
            </a:schemeClr>
          </a:solidFill>
          <a:ln w="25400">
            <a:solidFill>
              <a:schemeClr val="tx1"/>
            </a:solidFill>
            <a:round/>
            <a:headEnd/>
            <a:tailEnd/>
          </a:ln>
          <a:effectLst>
            <a:outerShdw dist="28398" dir="3806097" algn="ctr" rotWithShape="0">
              <a:srgbClr val="243F60">
                <a:alpha val="50000"/>
              </a:srgbClr>
            </a:outerShdw>
          </a:effectLst>
        </p:spPr>
        <p:txBody>
          <a:bodyPr/>
          <a:lstStyle/>
          <a:p>
            <a:pPr>
              <a:defRPr/>
            </a:pPr>
            <a:endParaRPr lang="en-US">
              <a:latin typeface="Times New Roman" pitchFamily="18" charset="0"/>
              <a:ea typeface="+mn-ea"/>
            </a:endParaRPr>
          </a:p>
        </p:txBody>
      </p:sp>
      <p:sp>
        <p:nvSpPr>
          <p:cNvPr id="37" name="Oval 27"/>
          <p:cNvSpPr>
            <a:spLocks noChangeArrowheads="1"/>
          </p:cNvSpPr>
          <p:nvPr/>
        </p:nvSpPr>
        <p:spPr bwMode="auto">
          <a:xfrm>
            <a:off x="5989372" y="29132464"/>
            <a:ext cx="458787" cy="458787"/>
          </a:xfrm>
          <a:prstGeom prst="ellipse">
            <a:avLst/>
          </a:prstGeom>
          <a:solidFill>
            <a:schemeClr val="tx1">
              <a:lumMod val="50000"/>
              <a:lumOff val="50000"/>
            </a:schemeClr>
          </a:solidFill>
          <a:ln w="25400">
            <a:solidFill>
              <a:schemeClr val="tx1"/>
            </a:solidFill>
            <a:round/>
            <a:headEnd/>
            <a:tailEnd/>
          </a:ln>
          <a:effectLst>
            <a:outerShdw dist="28398" dir="3806097" algn="ctr" rotWithShape="0">
              <a:srgbClr val="243F60">
                <a:alpha val="50000"/>
              </a:srgbClr>
            </a:outerShdw>
          </a:effectLst>
        </p:spPr>
        <p:txBody>
          <a:bodyPr/>
          <a:lstStyle/>
          <a:p>
            <a:pPr>
              <a:defRPr/>
            </a:pPr>
            <a:endParaRPr lang="en-US">
              <a:latin typeface="Times New Roman" pitchFamily="18" charset="0"/>
              <a:ea typeface="+mn-ea"/>
            </a:endParaRPr>
          </a:p>
        </p:txBody>
      </p:sp>
      <p:sp>
        <p:nvSpPr>
          <p:cNvPr id="38" name="Oval 27"/>
          <p:cNvSpPr>
            <a:spLocks noChangeArrowheads="1"/>
          </p:cNvSpPr>
          <p:nvPr/>
        </p:nvSpPr>
        <p:spPr bwMode="auto">
          <a:xfrm>
            <a:off x="7957872" y="29132464"/>
            <a:ext cx="460375" cy="458787"/>
          </a:xfrm>
          <a:prstGeom prst="ellipse">
            <a:avLst/>
          </a:prstGeom>
          <a:solidFill>
            <a:schemeClr val="tx1">
              <a:lumMod val="50000"/>
              <a:lumOff val="50000"/>
            </a:schemeClr>
          </a:solidFill>
          <a:ln w="25400">
            <a:solidFill>
              <a:schemeClr val="tx1"/>
            </a:solidFill>
            <a:round/>
            <a:headEnd/>
            <a:tailEnd/>
          </a:ln>
          <a:effectLst>
            <a:outerShdw dist="28398" dir="3806097" algn="ctr" rotWithShape="0">
              <a:srgbClr val="243F60">
                <a:alpha val="50000"/>
              </a:srgbClr>
            </a:outerShdw>
          </a:effectLst>
        </p:spPr>
        <p:txBody>
          <a:bodyPr/>
          <a:lstStyle/>
          <a:p>
            <a:pPr>
              <a:defRPr/>
            </a:pPr>
            <a:endParaRPr lang="en-US">
              <a:latin typeface="Times New Roman" pitchFamily="18" charset="0"/>
              <a:ea typeface="+mn-ea"/>
            </a:endParaRPr>
          </a:p>
        </p:txBody>
      </p:sp>
      <p:sp>
        <p:nvSpPr>
          <p:cNvPr id="39" name="Oval 27"/>
          <p:cNvSpPr>
            <a:spLocks noChangeArrowheads="1"/>
          </p:cNvSpPr>
          <p:nvPr/>
        </p:nvSpPr>
        <p:spPr bwMode="auto">
          <a:xfrm>
            <a:off x="7302234" y="29132464"/>
            <a:ext cx="458788" cy="458787"/>
          </a:xfrm>
          <a:prstGeom prst="ellipse">
            <a:avLst/>
          </a:prstGeom>
          <a:solidFill>
            <a:schemeClr val="tx1">
              <a:lumMod val="50000"/>
              <a:lumOff val="50000"/>
            </a:schemeClr>
          </a:solidFill>
          <a:ln w="25400">
            <a:solidFill>
              <a:schemeClr val="tx1"/>
            </a:solidFill>
            <a:round/>
            <a:headEnd/>
            <a:tailEnd/>
          </a:ln>
          <a:effectLst>
            <a:outerShdw dist="28398" dir="3806097" algn="ctr" rotWithShape="0">
              <a:srgbClr val="243F60">
                <a:alpha val="50000"/>
              </a:srgbClr>
            </a:outerShdw>
          </a:effectLst>
        </p:spPr>
        <p:txBody>
          <a:bodyPr/>
          <a:lstStyle/>
          <a:p>
            <a:pPr>
              <a:defRPr/>
            </a:pPr>
            <a:endParaRPr lang="en-US">
              <a:latin typeface="Times New Roman" pitchFamily="18" charset="0"/>
              <a:ea typeface="+mn-ea"/>
            </a:endParaRPr>
          </a:p>
        </p:txBody>
      </p:sp>
      <p:sp>
        <p:nvSpPr>
          <p:cNvPr id="40" name="Oval 27"/>
          <p:cNvSpPr>
            <a:spLocks noChangeArrowheads="1"/>
          </p:cNvSpPr>
          <p:nvPr/>
        </p:nvSpPr>
        <p:spPr bwMode="auto">
          <a:xfrm>
            <a:off x="9216759" y="29132464"/>
            <a:ext cx="458788" cy="458787"/>
          </a:xfrm>
          <a:prstGeom prst="ellipse">
            <a:avLst/>
          </a:prstGeom>
          <a:solidFill>
            <a:schemeClr val="tx1">
              <a:lumMod val="50000"/>
              <a:lumOff val="50000"/>
            </a:schemeClr>
          </a:solidFill>
          <a:ln w="25400">
            <a:solidFill>
              <a:schemeClr val="tx1"/>
            </a:solidFill>
            <a:round/>
            <a:headEnd/>
            <a:tailEnd/>
          </a:ln>
          <a:effectLst>
            <a:outerShdw dist="28398" dir="3806097" algn="ctr" rotWithShape="0">
              <a:srgbClr val="243F60">
                <a:alpha val="50000"/>
              </a:srgbClr>
            </a:outerShdw>
          </a:effectLst>
        </p:spPr>
        <p:txBody>
          <a:bodyPr/>
          <a:lstStyle/>
          <a:p>
            <a:pPr>
              <a:defRPr/>
            </a:pPr>
            <a:endParaRPr lang="en-US">
              <a:latin typeface="Times New Roman" pitchFamily="18" charset="0"/>
              <a:ea typeface="+mn-ea"/>
            </a:endParaRPr>
          </a:p>
        </p:txBody>
      </p:sp>
      <p:sp>
        <p:nvSpPr>
          <p:cNvPr id="41" name="Oval 27"/>
          <p:cNvSpPr>
            <a:spLocks noChangeArrowheads="1"/>
          </p:cNvSpPr>
          <p:nvPr/>
        </p:nvSpPr>
        <p:spPr bwMode="auto">
          <a:xfrm>
            <a:off x="8559534" y="29132464"/>
            <a:ext cx="460375" cy="458787"/>
          </a:xfrm>
          <a:prstGeom prst="ellipse">
            <a:avLst/>
          </a:prstGeom>
          <a:solidFill>
            <a:schemeClr val="tx1">
              <a:lumMod val="50000"/>
              <a:lumOff val="50000"/>
            </a:schemeClr>
          </a:solidFill>
          <a:ln w="25400">
            <a:solidFill>
              <a:schemeClr val="tx1"/>
            </a:solidFill>
            <a:round/>
            <a:headEnd/>
            <a:tailEnd/>
          </a:ln>
          <a:effectLst>
            <a:outerShdw dist="28398" dir="3806097" algn="ctr" rotWithShape="0">
              <a:srgbClr val="243F60">
                <a:alpha val="50000"/>
              </a:srgbClr>
            </a:outerShdw>
          </a:effectLst>
        </p:spPr>
        <p:txBody>
          <a:bodyPr/>
          <a:lstStyle/>
          <a:p>
            <a:pPr>
              <a:defRPr/>
            </a:pPr>
            <a:endParaRPr lang="en-US">
              <a:latin typeface="Times New Roman" pitchFamily="18" charset="0"/>
              <a:ea typeface="+mn-ea"/>
            </a:endParaRPr>
          </a:p>
        </p:txBody>
      </p:sp>
      <p:sp>
        <p:nvSpPr>
          <p:cNvPr id="42" name="Oval 28" descr="Large grid"/>
          <p:cNvSpPr>
            <a:spLocks noChangeArrowheads="1"/>
          </p:cNvSpPr>
          <p:nvPr/>
        </p:nvSpPr>
        <p:spPr bwMode="auto">
          <a:xfrm>
            <a:off x="7079296" y="27708200"/>
            <a:ext cx="459520" cy="459459"/>
          </a:xfrm>
          <a:prstGeom prst="ellipse">
            <a:avLst/>
          </a:prstGeom>
          <a:pattFill prst="lgGrid">
            <a:fgClr>
              <a:srgbClr val="4E6128"/>
            </a:fgClr>
            <a:bgClr>
              <a:srgbClr val="D6E3BC"/>
            </a:bgClr>
          </a:pattFill>
          <a:ln w="25400">
            <a:solidFill>
              <a:srgbClr val="4E6128"/>
            </a:solidFill>
            <a:round/>
            <a:headEnd/>
            <a:tailEnd/>
          </a:ln>
        </p:spPr>
        <p:txBody>
          <a:bodyPr/>
          <a:lstStyle/>
          <a:p>
            <a:endParaRPr lang="en-US"/>
          </a:p>
        </p:txBody>
      </p:sp>
      <p:sp>
        <p:nvSpPr>
          <p:cNvPr id="43" name="Oval 30" descr="Large grid"/>
          <p:cNvSpPr>
            <a:spLocks noChangeArrowheads="1"/>
          </p:cNvSpPr>
          <p:nvPr/>
        </p:nvSpPr>
        <p:spPr bwMode="auto">
          <a:xfrm>
            <a:off x="7180727" y="27832910"/>
            <a:ext cx="459520" cy="459459"/>
          </a:xfrm>
          <a:prstGeom prst="ellipse">
            <a:avLst/>
          </a:prstGeom>
          <a:pattFill prst="lgGrid">
            <a:fgClr>
              <a:srgbClr val="C0504D"/>
            </a:fgClr>
            <a:bgClr>
              <a:srgbClr val="F2DBDB"/>
            </a:bgClr>
          </a:pattFill>
          <a:ln w="25400">
            <a:solidFill>
              <a:srgbClr val="943634"/>
            </a:solidFill>
            <a:round/>
            <a:headEnd/>
            <a:tailEnd/>
          </a:ln>
        </p:spPr>
        <p:txBody>
          <a:bodyPr/>
          <a:lstStyle/>
          <a:p>
            <a:endParaRPr lang="en-US"/>
          </a:p>
        </p:txBody>
      </p:sp>
      <p:sp>
        <p:nvSpPr>
          <p:cNvPr id="44" name="Oval 31" descr="Large grid"/>
          <p:cNvSpPr>
            <a:spLocks noChangeArrowheads="1"/>
          </p:cNvSpPr>
          <p:nvPr/>
        </p:nvSpPr>
        <p:spPr bwMode="auto">
          <a:xfrm>
            <a:off x="7291277" y="27924802"/>
            <a:ext cx="459520" cy="459459"/>
          </a:xfrm>
          <a:prstGeom prst="ellipse">
            <a:avLst/>
          </a:prstGeom>
          <a:pattFill prst="lgGrid">
            <a:fgClr>
              <a:srgbClr val="1F497D"/>
            </a:fgClr>
            <a:bgClr>
              <a:srgbClr val="C6D9F1"/>
            </a:bgClr>
          </a:pattFill>
          <a:ln w="25400">
            <a:solidFill>
              <a:srgbClr val="1F497D"/>
            </a:solidFill>
            <a:round/>
            <a:headEnd/>
            <a:tailEnd/>
          </a:ln>
        </p:spPr>
        <p:txBody>
          <a:bodyPr/>
          <a:lstStyle/>
          <a:p>
            <a:endParaRPr lang="en-US"/>
          </a:p>
        </p:txBody>
      </p:sp>
      <p:sp>
        <p:nvSpPr>
          <p:cNvPr id="45" name="Oval 40" descr="20%"/>
          <p:cNvSpPr>
            <a:spLocks noChangeArrowheads="1"/>
          </p:cNvSpPr>
          <p:nvPr/>
        </p:nvSpPr>
        <p:spPr bwMode="auto">
          <a:xfrm>
            <a:off x="8391071" y="27727891"/>
            <a:ext cx="459520" cy="459459"/>
          </a:xfrm>
          <a:prstGeom prst="ellipse">
            <a:avLst/>
          </a:prstGeom>
          <a:pattFill prst="pct20">
            <a:fgClr>
              <a:srgbClr val="4E6128"/>
            </a:fgClr>
            <a:bgClr>
              <a:srgbClr val="D6E3BC"/>
            </a:bgClr>
          </a:pattFill>
          <a:ln w="25400">
            <a:solidFill>
              <a:srgbClr val="4E6128"/>
            </a:solidFill>
            <a:round/>
            <a:headEnd/>
            <a:tailEnd/>
          </a:ln>
        </p:spPr>
        <p:txBody>
          <a:bodyPr/>
          <a:lstStyle/>
          <a:p>
            <a:endParaRPr lang="en-US"/>
          </a:p>
        </p:txBody>
      </p:sp>
      <p:sp>
        <p:nvSpPr>
          <p:cNvPr id="46" name="Oval 41" descr="20%"/>
          <p:cNvSpPr>
            <a:spLocks noChangeArrowheads="1"/>
          </p:cNvSpPr>
          <p:nvPr/>
        </p:nvSpPr>
        <p:spPr bwMode="auto">
          <a:xfrm>
            <a:off x="8501622" y="27852601"/>
            <a:ext cx="459520" cy="459459"/>
          </a:xfrm>
          <a:prstGeom prst="ellipse">
            <a:avLst/>
          </a:prstGeom>
          <a:pattFill prst="pct20">
            <a:fgClr>
              <a:srgbClr val="C0504D"/>
            </a:fgClr>
            <a:bgClr>
              <a:srgbClr val="F2DBDB"/>
            </a:bgClr>
          </a:pattFill>
          <a:ln w="25400">
            <a:solidFill>
              <a:srgbClr val="943634"/>
            </a:solidFill>
            <a:round/>
            <a:headEnd/>
            <a:tailEnd/>
          </a:ln>
        </p:spPr>
        <p:txBody>
          <a:bodyPr/>
          <a:lstStyle/>
          <a:p>
            <a:endParaRPr lang="en-US"/>
          </a:p>
        </p:txBody>
      </p:sp>
      <p:sp>
        <p:nvSpPr>
          <p:cNvPr id="47" name="Oval 27"/>
          <p:cNvSpPr>
            <a:spLocks noChangeArrowheads="1"/>
          </p:cNvSpPr>
          <p:nvPr/>
        </p:nvSpPr>
        <p:spPr bwMode="auto">
          <a:xfrm>
            <a:off x="9818422" y="29132464"/>
            <a:ext cx="460375" cy="458787"/>
          </a:xfrm>
          <a:prstGeom prst="ellipse">
            <a:avLst/>
          </a:prstGeom>
          <a:solidFill>
            <a:schemeClr val="tx1">
              <a:lumMod val="50000"/>
              <a:lumOff val="50000"/>
            </a:schemeClr>
          </a:solidFill>
          <a:ln w="25400">
            <a:solidFill>
              <a:schemeClr val="tx1"/>
            </a:solidFill>
            <a:round/>
            <a:headEnd/>
            <a:tailEnd/>
          </a:ln>
          <a:effectLst>
            <a:outerShdw dist="28398" dir="3806097" algn="ctr" rotWithShape="0">
              <a:srgbClr val="243F60">
                <a:alpha val="50000"/>
              </a:srgbClr>
            </a:outerShdw>
          </a:effectLst>
        </p:spPr>
        <p:txBody>
          <a:bodyPr/>
          <a:lstStyle/>
          <a:p>
            <a:pPr>
              <a:defRPr/>
            </a:pPr>
            <a:endParaRPr lang="en-US">
              <a:latin typeface="Times New Roman" pitchFamily="18" charset="0"/>
              <a:ea typeface="+mn-ea"/>
            </a:endParaRPr>
          </a:p>
        </p:txBody>
      </p:sp>
      <p:cxnSp>
        <p:nvCxnSpPr>
          <p:cNvPr id="48" name="Straight Connector 47"/>
          <p:cNvCxnSpPr/>
          <p:nvPr/>
        </p:nvCxnSpPr>
        <p:spPr bwMode="auto">
          <a:xfrm>
            <a:off x="7790614" y="27399970"/>
            <a:ext cx="1641475" cy="0"/>
          </a:xfrm>
          <a:prstGeom prst="line">
            <a:avLst/>
          </a:prstGeom>
          <a:ln w="44450">
            <a:solidFill>
              <a:schemeClr val="bg2">
                <a:lumMod val="10000"/>
              </a:schemeClr>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sp>
        <p:nvSpPr>
          <p:cNvPr id="49" name="TextBox 577"/>
          <p:cNvSpPr txBox="1">
            <a:spLocks noChangeArrowheads="1"/>
          </p:cNvSpPr>
          <p:nvPr/>
        </p:nvSpPr>
        <p:spPr bwMode="auto">
          <a:xfrm>
            <a:off x="7881587" y="26878679"/>
            <a:ext cx="3309640" cy="553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Times New Roman" charset="0"/>
                <a:ea typeface="ＭＳ Ｐゴシック" charset="0"/>
                <a:cs typeface="Arial" charset="0"/>
              </a:defRPr>
            </a:lvl1pPr>
            <a:lvl2pPr marL="742950" indent="-285750" eaLnBrk="0" hangingPunct="0">
              <a:defRPr sz="1300">
                <a:solidFill>
                  <a:schemeClr val="tx1"/>
                </a:solidFill>
                <a:latin typeface="Times New Roman" charset="0"/>
                <a:ea typeface="Arial" charset="0"/>
                <a:cs typeface="Arial" charset="0"/>
              </a:defRPr>
            </a:lvl2pPr>
            <a:lvl3pPr marL="1143000" indent="-228600" eaLnBrk="0" hangingPunct="0">
              <a:defRPr sz="1300">
                <a:solidFill>
                  <a:schemeClr val="tx1"/>
                </a:solidFill>
                <a:latin typeface="Times New Roman" charset="0"/>
                <a:ea typeface="Arial" charset="0"/>
                <a:cs typeface="Arial" charset="0"/>
              </a:defRPr>
            </a:lvl3pPr>
            <a:lvl4pPr marL="1600200" indent="-228600" eaLnBrk="0" hangingPunct="0">
              <a:defRPr sz="1300">
                <a:solidFill>
                  <a:schemeClr val="tx1"/>
                </a:solidFill>
                <a:latin typeface="Times New Roman" charset="0"/>
                <a:ea typeface="Arial" charset="0"/>
                <a:cs typeface="Arial" charset="0"/>
              </a:defRPr>
            </a:lvl4pPr>
            <a:lvl5pPr marL="2057400" indent="-228600" eaLnBrk="0" hangingPunct="0">
              <a:defRPr sz="13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13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13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13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1300">
                <a:solidFill>
                  <a:schemeClr val="tx1"/>
                </a:solidFill>
                <a:latin typeface="Times New Roman" charset="0"/>
                <a:ea typeface="Arial" charset="0"/>
                <a:cs typeface="Arial" charset="0"/>
              </a:defRPr>
            </a:lvl9pPr>
          </a:lstStyle>
          <a:p>
            <a:pPr eaLnBrk="1" hangingPunct="1"/>
            <a:r>
              <a:rPr lang="en-US" sz="3000" b="1" dirty="0">
                <a:solidFill>
                  <a:srgbClr val="FF0000"/>
                </a:solidFill>
              </a:rPr>
              <a:t>Pooling Size = </a:t>
            </a:r>
            <a:r>
              <a:rPr lang="en-US" sz="3000" b="1" dirty="0" smtClean="0">
                <a:solidFill>
                  <a:srgbClr val="FF0000"/>
                </a:solidFill>
              </a:rPr>
              <a:t>5</a:t>
            </a:r>
            <a:endParaRPr lang="en-US" sz="3000" b="1" dirty="0">
              <a:solidFill>
                <a:srgbClr val="FF0000"/>
              </a:solidFill>
            </a:endParaRPr>
          </a:p>
        </p:txBody>
      </p:sp>
      <p:cxnSp>
        <p:nvCxnSpPr>
          <p:cNvPr id="50" name="Straight Connector 49"/>
          <p:cNvCxnSpPr/>
          <p:nvPr/>
        </p:nvCxnSpPr>
        <p:spPr bwMode="auto">
          <a:xfrm>
            <a:off x="10018960" y="27672778"/>
            <a:ext cx="620712" cy="739775"/>
          </a:xfrm>
          <a:prstGeom prst="line">
            <a:avLst/>
          </a:prstGeom>
          <a:ln w="44450">
            <a:solidFill>
              <a:schemeClr val="bg2">
                <a:lumMod val="10000"/>
              </a:schemeClr>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sp>
        <p:nvSpPr>
          <p:cNvPr id="51" name="TextBox 581"/>
          <p:cNvSpPr txBox="1">
            <a:spLocks noChangeArrowheads="1"/>
          </p:cNvSpPr>
          <p:nvPr/>
        </p:nvSpPr>
        <p:spPr bwMode="auto">
          <a:xfrm>
            <a:off x="10845804" y="27421953"/>
            <a:ext cx="322984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Times New Roman" charset="0"/>
                <a:ea typeface="ＭＳ Ｐゴシック" charset="0"/>
                <a:cs typeface="Arial" charset="0"/>
              </a:defRPr>
            </a:lvl1pPr>
            <a:lvl2pPr marL="742950" indent="-285750" eaLnBrk="0" hangingPunct="0">
              <a:defRPr sz="1300">
                <a:solidFill>
                  <a:schemeClr val="tx1"/>
                </a:solidFill>
                <a:latin typeface="Times New Roman" charset="0"/>
                <a:ea typeface="Arial" charset="0"/>
                <a:cs typeface="Arial" charset="0"/>
              </a:defRPr>
            </a:lvl2pPr>
            <a:lvl3pPr marL="1143000" indent="-228600" eaLnBrk="0" hangingPunct="0">
              <a:defRPr sz="1300">
                <a:solidFill>
                  <a:schemeClr val="tx1"/>
                </a:solidFill>
                <a:latin typeface="Times New Roman" charset="0"/>
                <a:ea typeface="Arial" charset="0"/>
                <a:cs typeface="Arial" charset="0"/>
              </a:defRPr>
            </a:lvl3pPr>
            <a:lvl4pPr marL="1600200" indent="-228600" eaLnBrk="0" hangingPunct="0">
              <a:defRPr sz="1300">
                <a:solidFill>
                  <a:schemeClr val="tx1"/>
                </a:solidFill>
                <a:latin typeface="Times New Roman" charset="0"/>
                <a:ea typeface="Arial" charset="0"/>
                <a:cs typeface="Arial" charset="0"/>
              </a:defRPr>
            </a:lvl4pPr>
            <a:lvl5pPr marL="2057400" indent="-228600" eaLnBrk="0" hangingPunct="0">
              <a:defRPr sz="13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13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13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13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1300">
                <a:solidFill>
                  <a:schemeClr val="tx1"/>
                </a:solidFill>
                <a:latin typeface="Times New Roman" charset="0"/>
                <a:ea typeface="Arial" charset="0"/>
                <a:cs typeface="Arial" charset="0"/>
              </a:defRPr>
            </a:lvl9pPr>
          </a:lstStyle>
          <a:p>
            <a:pPr eaLnBrk="1" hangingPunct="1"/>
            <a:r>
              <a:rPr lang="en-US" sz="3000" b="1" dirty="0">
                <a:solidFill>
                  <a:srgbClr val="FF0000"/>
                </a:solidFill>
              </a:rPr>
              <a:t>Number </a:t>
            </a:r>
          </a:p>
          <a:p>
            <a:pPr eaLnBrk="1" hangingPunct="1"/>
            <a:r>
              <a:rPr lang="en-US" sz="3000" b="1" dirty="0">
                <a:solidFill>
                  <a:srgbClr val="FF0000"/>
                </a:solidFill>
              </a:rPr>
              <a:t>o</a:t>
            </a:r>
            <a:r>
              <a:rPr lang="en-US" sz="3000" b="1" dirty="0" smtClean="0">
                <a:solidFill>
                  <a:srgbClr val="FF0000"/>
                </a:solidFill>
              </a:rPr>
              <a:t>f maps </a:t>
            </a:r>
            <a:r>
              <a:rPr lang="en-US" sz="3000" b="1" dirty="0">
                <a:solidFill>
                  <a:srgbClr val="FF0000"/>
                </a:solidFill>
              </a:rPr>
              <a:t>= </a:t>
            </a:r>
            <a:r>
              <a:rPr lang="en-US" sz="3000" b="1" dirty="0" smtClean="0">
                <a:solidFill>
                  <a:srgbClr val="FF0000"/>
                </a:solidFill>
              </a:rPr>
              <a:t>8</a:t>
            </a:r>
            <a:endParaRPr lang="en-US" sz="3000" b="1" dirty="0">
              <a:solidFill>
                <a:srgbClr val="FF0000"/>
              </a:solidFill>
            </a:endParaRPr>
          </a:p>
        </p:txBody>
      </p:sp>
      <p:sp>
        <p:nvSpPr>
          <p:cNvPr id="52" name="Oval 48"/>
          <p:cNvSpPr>
            <a:spLocks noChangeArrowheads="1"/>
          </p:cNvSpPr>
          <p:nvPr/>
        </p:nvSpPr>
        <p:spPr bwMode="auto">
          <a:xfrm>
            <a:off x="7079296" y="25977571"/>
            <a:ext cx="459520" cy="459459"/>
          </a:xfrm>
          <a:prstGeom prst="ellipse">
            <a:avLst/>
          </a:prstGeom>
          <a:solidFill>
            <a:srgbClr val="9BBB59"/>
          </a:solidFill>
          <a:ln w="25400">
            <a:solidFill>
              <a:srgbClr val="4E6128"/>
            </a:solidFill>
            <a:round/>
            <a:headEnd/>
            <a:tailEnd/>
          </a:ln>
        </p:spPr>
        <p:txBody>
          <a:bodyPr/>
          <a:lstStyle/>
          <a:p>
            <a:endParaRPr lang="en-US"/>
          </a:p>
        </p:txBody>
      </p:sp>
      <p:sp>
        <p:nvSpPr>
          <p:cNvPr id="53" name="Oval 49"/>
          <p:cNvSpPr>
            <a:spLocks noChangeArrowheads="1"/>
          </p:cNvSpPr>
          <p:nvPr/>
        </p:nvSpPr>
        <p:spPr bwMode="auto">
          <a:xfrm>
            <a:off x="7188706" y="26086966"/>
            <a:ext cx="459520" cy="459459"/>
          </a:xfrm>
          <a:prstGeom prst="ellipse">
            <a:avLst/>
          </a:prstGeom>
          <a:solidFill>
            <a:srgbClr val="E5B8B7"/>
          </a:solidFill>
          <a:ln w="25400">
            <a:solidFill>
              <a:srgbClr val="943634"/>
            </a:solidFill>
            <a:round/>
            <a:headEnd/>
            <a:tailEnd/>
          </a:ln>
        </p:spPr>
        <p:txBody>
          <a:bodyPr/>
          <a:lstStyle/>
          <a:p>
            <a:endParaRPr lang="en-US"/>
          </a:p>
        </p:txBody>
      </p:sp>
      <p:sp>
        <p:nvSpPr>
          <p:cNvPr id="54" name="Oval 50"/>
          <p:cNvSpPr>
            <a:spLocks noChangeArrowheads="1"/>
          </p:cNvSpPr>
          <p:nvPr/>
        </p:nvSpPr>
        <p:spPr bwMode="auto">
          <a:xfrm>
            <a:off x="7298115" y="26178128"/>
            <a:ext cx="459520" cy="459459"/>
          </a:xfrm>
          <a:prstGeom prst="ellipse">
            <a:avLst/>
          </a:prstGeom>
          <a:solidFill>
            <a:srgbClr val="95B3D7"/>
          </a:solidFill>
          <a:ln w="25400">
            <a:solidFill>
              <a:srgbClr val="1F497D"/>
            </a:solidFill>
            <a:round/>
            <a:headEnd/>
            <a:tailEnd/>
          </a:ln>
        </p:spPr>
        <p:txBody>
          <a:bodyPr/>
          <a:lstStyle/>
          <a:p>
            <a:endParaRPr lang="en-US"/>
          </a:p>
        </p:txBody>
      </p:sp>
      <p:sp>
        <p:nvSpPr>
          <p:cNvPr id="55" name="Oval 48"/>
          <p:cNvSpPr>
            <a:spLocks noChangeArrowheads="1"/>
          </p:cNvSpPr>
          <p:nvPr/>
        </p:nvSpPr>
        <p:spPr bwMode="auto">
          <a:xfrm>
            <a:off x="7735754" y="25977571"/>
            <a:ext cx="459520" cy="459459"/>
          </a:xfrm>
          <a:prstGeom prst="ellipse">
            <a:avLst/>
          </a:prstGeom>
          <a:solidFill>
            <a:srgbClr val="9BBB59"/>
          </a:solidFill>
          <a:ln w="25400">
            <a:solidFill>
              <a:srgbClr val="4E6128"/>
            </a:solidFill>
            <a:round/>
            <a:headEnd/>
            <a:tailEnd/>
          </a:ln>
        </p:spPr>
        <p:txBody>
          <a:bodyPr/>
          <a:lstStyle/>
          <a:p>
            <a:endParaRPr lang="en-US"/>
          </a:p>
        </p:txBody>
      </p:sp>
      <p:sp>
        <p:nvSpPr>
          <p:cNvPr id="56" name="Oval 49"/>
          <p:cNvSpPr>
            <a:spLocks noChangeArrowheads="1"/>
          </p:cNvSpPr>
          <p:nvPr/>
        </p:nvSpPr>
        <p:spPr bwMode="auto">
          <a:xfrm>
            <a:off x="7845163" y="26086966"/>
            <a:ext cx="459520" cy="459459"/>
          </a:xfrm>
          <a:prstGeom prst="ellipse">
            <a:avLst/>
          </a:prstGeom>
          <a:solidFill>
            <a:srgbClr val="E5B8B7"/>
          </a:solidFill>
          <a:ln w="25400">
            <a:solidFill>
              <a:srgbClr val="943634"/>
            </a:solidFill>
            <a:round/>
            <a:headEnd/>
            <a:tailEnd/>
          </a:ln>
        </p:spPr>
        <p:txBody>
          <a:bodyPr/>
          <a:lstStyle/>
          <a:p>
            <a:endParaRPr lang="en-US"/>
          </a:p>
        </p:txBody>
      </p:sp>
      <p:sp>
        <p:nvSpPr>
          <p:cNvPr id="57" name="Oval 50"/>
          <p:cNvSpPr>
            <a:spLocks noChangeArrowheads="1"/>
          </p:cNvSpPr>
          <p:nvPr/>
        </p:nvSpPr>
        <p:spPr bwMode="auto">
          <a:xfrm>
            <a:off x="7954573" y="26178128"/>
            <a:ext cx="459520" cy="459459"/>
          </a:xfrm>
          <a:prstGeom prst="ellipse">
            <a:avLst/>
          </a:prstGeom>
          <a:solidFill>
            <a:srgbClr val="95B3D7"/>
          </a:solidFill>
          <a:ln w="25400">
            <a:solidFill>
              <a:srgbClr val="1F497D"/>
            </a:solidFill>
            <a:round/>
            <a:headEnd/>
            <a:tailEnd/>
          </a:ln>
        </p:spPr>
        <p:txBody>
          <a:bodyPr/>
          <a:lstStyle/>
          <a:p>
            <a:endParaRPr lang="en-US"/>
          </a:p>
        </p:txBody>
      </p:sp>
      <p:sp>
        <p:nvSpPr>
          <p:cNvPr id="58" name="Oval 49"/>
          <p:cNvSpPr>
            <a:spLocks noChangeArrowheads="1"/>
          </p:cNvSpPr>
          <p:nvPr/>
        </p:nvSpPr>
        <p:spPr bwMode="auto">
          <a:xfrm>
            <a:off x="8446916" y="26086966"/>
            <a:ext cx="459520" cy="459459"/>
          </a:xfrm>
          <a:prstGeom prst="ellipse">
            <a:avLst/>
          </a:prstGeom>
          <a:solidFill>
            <a:srgbClr val="E5B8B7"/>
          </a:solidFill>
          <a:ln w="25400">
            <a:solidFill>
              <a:srgbClr val="943634"/>
            </a:solidFill>
            <a:round/>
            <a:headEnd/>
            <a:tailEnd/>
          </a:ln>
        </p:spPr>
        <p:txBody>
          <a:bodyPr/>
          <a:lstStyle/>
          <a:p>
            <a:endParaRPr lang="en-US"/>
          </a:p>
        </p:txBody>
      </p:sp>
      <p:sp>
        <p:nvSpPr>
          <p:cNvPr id="59" name="Oval 50"/>
          <p:cNvSpPr>
            <a:spLocks noChangeArrowheads="1"/>
          </p:cNvSpPr>
          <p:nvPr/>
        </p:nvSpPr>
        <p:spPr bwMode="auto">
          <a:xfrm>
            <a:off x="8556326" y="26178128"/>
            <a:ext cx="459520" cy="459459"/>
          </a:xfrm>
          <a:prstGeom prst="ellipse">
            <a:avLst/>
          </a:prstGeom>
          <a:solidFill>
            <a:srgbClr val="95B3D7"/>
          </a:solidFill>
          <a:ln w="25400">
            <a:solidFill>
              <a:srgbClr val="1F497D"/>
            </a:solidFill>
            <a:round/>
            <a:headEnd/>
            <a:tailEnd/>
          </a:ln>
        </p:spPr>
        <p:txBody>
          <a:bodyPr/>
          <a:lstStyle/>
          <a:p>
            <a:endParaRPr lang="en-US"/>
          </a:p>
        </p:txBody>
      </p:sp>
      <p:sp>
        <p:nvSpPr>
          <p:cNvPr id="60" name="Oval 28" descr="Large grid"/>
          <p:cNvSpPr>
            <a:spLocks noChangeArrowheads="1"/>
          </p:cNvSpPr>
          <p:nvPr/>
        </p:nvSpPr>
        <p:spPr bwMode="auto">
          <a:xfrm>
            <a:off x="8392211" y="27708200"/>
            <a:ext cx="459520" cy="459459"/>
          </a:xfrm>
          <a:prstGeom prst="ellipse">
            <a:avLst/>
          </a:prstGeom>
          <a:pattFill prst="lgGrid">
            <a:fgClr>
              <a:srgbClr val="4E6128"/>
            </a:fgClr>
            <a:bgClr>
              <a:srgbClr val="D6E3BC"/>
            </a:bgClr>
          </a:pattFill>
          <a:ln w="25400">
            <a:solidFill>
              <a:srgbClr val="4E6128"/>
            </a:solidFill>
            <a:round/>
            <a:headEnd/>
            <a:tailEnd/>
          </a:ln>
        </p:spPr>
        <p:txBody>
          <a:bodyPr/>
          <a:lstStyle/>
          <a:p>
            <a:endParaRPr lang="en-US"/>
          </a:p>
        </p:txBody>
      </p:sp>
      <p:sp>
        <p:nvSpPr>
          <p:cNvPr id="61" name="Oval 30" descr="Large grid"/>
          <p:cNvSpPr>
            <a:spLocks noChangeArrowheads="1"/>
          </p:cNvSpPr>
          <p:nvPr/>
        </p:nvSpPr>
        <p:spPr bwMode="auto">
          <a:xfrm>
            <a:off x="8493642" y="27832910"/>
            <a:ext cx="459520" cy="459459"/>
          </a:xfrm>
          <a:prstGeom prst="ellipse">
            <a:avLst/>
          </a:prstGeom>
          <a:pattFill prst="lgGrid">
            <a:fgClr>
              <a:srgbClr val="C0504D"/>
            </a:fgClr>
            <a:bgClr>
              <a:srgbClr val="F2DBDB"/>
            </a:bgClr>
          </a:pattFill>
          <a:ln w="25400">
            <a:solidFill>
              <a:srgbClr val="943634"/>
            </a:solidFill>
            <a:round/>
            <a:headEnd/>
            <a:tailEnd/>
          </a:ln>
        </p:spPr>
        <p:txBody>
          <a:bodyPr/>
          <a:lstStyle/>
          <a:p>
            <a:endParaRPr lang="en-US"/>
          </a:p>
        </p:txBody>
      </p:sp>
      <p:sp>
        <p:nvSpPr>
          <p:cNvPr id="62" name="Oval 31" descr="Large grid"/>
          <p:cNvSpPr>
            <a:spLocks noChangeArrowheads="1"/>
          </p:cNvSpPr>
          <p:nvPr/>
        </p:nvSpPr>
        <p:spPr bwMode="auto">
          <a:xfrm>
            <a:off x="8604193" y="27924802"/>
            <a:ext cx="459520" cy="459459"/>
          </a:xfrm>
          <a:prstGeom prst="ellipse">
            <a:avLst/>
          </a:prstGeom>
          <a:pattFill prst="lgGrid">
            <a:fgClr>
              <a:srgbClr val="1F497D"/>
            </a:fgClr>
            <a:bgClr>
              <a:srgbClr val="C6D9F1"/>
            </a:bgClr>
          </a:pattFill>
          <a:ln w="25400">
            <a:solidFill>
              <a:srgbClr val="1F497D"/>
            </a:solidFill>
            <a:round/>
            <a:headEnd/>
            <a:tailEnd/>
          </a:ln>
        </p:spPr>
        <p:txBody>
          <a:bodyPr/>
          <a:lstStyle/>
          <a:p>
            <a:endParaRPr lang="en-US"/>
          </a:p>
        </p:txBody>
      </p:sp>
      <p:sp>
        <p:nvSpPr>
          <p:cNvPr id="63" name="Oval 36" descr="Wide downward diagonal"/>
          <p:cNvSpPr>
            <a:spLocks noChangeArrowheads="1"/>
          </p:cNvSpPr>
          <p:nvPr/>
        </p:nvSpPr>
        <p:spPr bwMode="auto">
          <a:xfrm>
            <a:off x="7078158" y="27712576"/>
            <a:ext cx="459520" cy="459459"/>
          </a:xfrm>
          <a:prstGeom prst="ellipse">
            <a:avLst/>
          </a:prstGeom>
          <a:pattFill prst="wdDnDiag">
            <a:fgClr>
              <a:srgbClr val="4E6128"/>
            </a:fgClr>
            <a:bgClr>
              <a:srgbClr val="D6E3BC"/>
            </a:bgClr>
          </a:pattFill>
          <a:ln w="25400">
            <a:solidFill>
              <a:srgbClr val="4E6128"/>
            </a:solidFill>
            <a:round/>
            <a:headEnd/>
            <a:tailEnd/>
          </a:ln>
        </p:spPr>
        <p:txBody>
          <a:bodyPr/>
          <a:lstStyle/>
          <a:p>
            <a:endParaRPr lang="en-US"/>
          </a:p>
        </p:txBody>
      </p:sp>
      <p:sp>
        <p:nvSpPr>
          <p:cNvPr id="64" name="Oval 37" descr="Wide downward diagonal"/>
          <p:cNvSpPr>
            <a:spLocks noChangeArrowheads="1"/>
          </p:cNvSpPr>
          <p:nvPr/>
        </p:nvSpPr>
        <p:spPr bwMode="auto">
          <a:xfrm>
            <a:off x="7188706" y="27837286"/>
            <a:ext cx="459520" cy="459459"/>
          </a:xfrm>
          <a:prstGeom prst="ellipse">
            <a:avLst/>
          </a:prstGeom>
          <a:pattFill prst="wdDnDiag">
            <a:fgClr>
              <a:srgbClr val="C0504D"/>
            </a:fgClr>
            <a:bgClr>
              <a:srgbClr val="F2DBDB"/>
            </a:bgClr>
          </a:pattFill>
          <a:ln w="25400">
            <a:solidFill>
              <a:srgbClr val="943634"/>
            </a:solidFill>
            <a:round/>
            <a:headEnd/>
            <a:tailEnd/>
          </a:ln>
        </p:spPr>
        <p:txBody>
          <a:bodyPr/>
          <a:lstStyle/>
          <a:p>
            <a:endParaRPr lang="en-US"/>
          </a:p>
        </p:txBody>
      </p:sp>
      <p:sp>
        <p:nvSpPr>
          <p:cNvPr id="65" name="Oval 38" descr="Wide downward diagonal"/>
          <p:cNvSpPr>
            <a:spLocks noChangeArrowheads="1"/>
          </p:cNvSpPr>
          <p:nvPr/>
        </p:nvSpPr>
        <p:spPr bwMode="auto">
          <a:xfrm>
            <a:off x="7296977" y="27929178"/>
            <a:ext cx="459520" cy="459459"/>
          </a:xfrm>
          <a:prstGeom prst="ellipse">
            <a:avLst/>
          </a:prstGeom>
          <a:pattFill prst="wdDnDiag">
            <a:fgClr>
              <a:srgbClr val="1F497D"/>
            </a:fgClr>
            <a:bgClr>
              <a:srgbClr val="C6D9F1"/>
            </a:bgClr>
          </a:pattFill>
          <a:ln w="25400">
            <a:solidFill>
              <a:srgbClr val="1F497D"/>
            </a:solidFill>
            <a:round/>
            <a:headEnd/>
            <a:tailEnd/>
          </a:ln>
        </p:spPr>
        <p:txBody>
          <a:bodyPr/>
          <a:lstStyle/>
          <a:p>
            <a:endParaRPr lang="en-US"/>
          </a:p>
        </p:txBody>
      </p:sp>
      <p:sp>
        <p:nvSpPr>
          <p:cNvPr id="66" name="Oval 36" descr="Wide downward diagonal"/>
          <p:cNvSpPr>
            <a:spLocks noChangeArrowheads="1"/>
          </p:cNvSpPr>
          <p:nvPr/>
        </p:nvSpPr>
        <p:spPr bwMode="auto">
          <a:xfrm>
            <a:off x="8391073" y="27712576"/>
            <a:ext cx="459520" cy="459459"/>
          </a:xfrm>
          <a:prstGeom prst="ellipse">
            <a:avLst/>
          </a:prstGeom>
          <a:pattFill prst="wdDnDiag">
            <a:fgClr>
              <a:srgbClr val="4E6128"/>
            </a:fgClr>
            <a:bgClr>
              <a:srgbClr val="D6E3BC"/>
            </a:bgClr>
          </a:pattFill>
          <a:ln w="25400">
            <a:solidFill>
              <a:srgbClr val="4E6128"/>
            </a:solidFill>
            <a:round/>
            <a:headEnd/>
            <a:tailEnd/>
          </a:ln>
        </p:spPr>
        <p:txBody>
          <a:bodyPr/>
          <a:lstStyle/>
          <a:p>
            <a:endParaRPr lang="en-US"/>
          </a:p>
        </p:txBody>
      </p:sp>
      <p:sp>
        <p:nvSpPr>
          <p:cNvPr id="67" name="Oval 37" descr="Wide downward diagonal"/>
          <p:cNvSpPr>
            <a:spLocks noChangeArrowheads="1"/>
          </p:cNvSpPr>
          <p:nvPr/>
        </p:nvSpPr>
        <p:spPr bwMode="auto">
          <a:xfrm>
            <a:off x="8501621" y="27837286"/>
            <a:ext cx="459520" cy="459459"/>
          </a:xfrm>
          <a:prstGeom prst="ellipse">
            <a:avLst/>
          </a:prstGeom>
          <a:pattFill prst="wdDnDiag">
            <a:fgClr>
              <a:srgbClr val="C0504D"/>
            </a:fgClr>
            <a:bgClr>
              <a:srgbClr val="F2DBDB"/>
            </a:bgClr>
          </a:pattFill>
          <a:ln w="25400">
            <a:solidFill>
              <a:srgbClr val="943634"/>
            </a:solidFill>
            <a:round/>
            <a:headEnd/>
            <a:tailEnd/>
          </a:ln>
        </p:spPr>
        <p:txBody>
          <a:bodyPr/>
          <a:lstStyle/>
          <a:p>
            <a:endParaRPr lang="en-US"/>
          </a:p>
        </p:txBody>
      </p:sp>
      <p:sp>
        <p:nvSpPr>
          <p:cNvPr id="68" name="Oval 38" descr="Wide downward diagonal"/>
          <p:cNvSpPr>
            <a:spLocks noChangeArrowheads="1"/>
          </p:cNvSpPr>
          <p:nvPr/>
        </p:nvSpPr>
        <p:spPr bwMode="auto">
          <a:xfrm>
            <a:off x="8609892" y="27929178"/>
            <a:ext cx="459520" cy="459459"/>
          </a:xfrm>
          <a:prstGeom prst="ellipse">
            <a:avLst/>
          </a:prstGeom>
          <a:pattFill prst="wdDnDiag">
            <a:fgClr>
              <a:srgbClr val="1F497D"/>
            </a:fgClr>
            <a:bgClr>
              <a:srgbClr val="C6D9F1"/>
            </a:bgClr>
          </a:pattFill>
          <a:ln w="25400">
            <a:solidFill>
              <a:srgbClr val="1F497D"/>
            </a:solidFill>
            <a:round/>
            <a:headEnd/>
            <a:tailEnd/>
          </a:ln>
        </p:spPr>
        <p:txBody>
          <a:bodyPr/>
          <a:lstStyle/>
          <a:p>
            <a:endParaRPr lang="en-US"/>
          </a:p>
        </p:txBody>
      </p:sp>
      <p:cxnSp>
        <p:nvCxnSpPr>
          <p:cNvPr id="69" name="Straight Connector 68"/>
          <p:cNvCxnSpPr/>
          <p:nvPr/>
        </p:nvCxnSpPr>
        <p:spPr bwMode="auto">
          <a:xfrm>
            <a:off x="6294172" y="30293339"/>
            <a:ext cx="4405652" cy="0"/>
          </a:xfrm>
          <a:prstGeom prst="line">
            <a:avLst/>
          </a:prstGeom>
          <a:ln w="44450">
            <a:solidFill>
              <a:schemeClr val="bg2">
                <a:lumMod val="10000"/>
              </a:schemeClr>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sp>
        <p:nvSpPr>
          <p:cNvPr id="70" name="TextBox 577"/>
          <p:cNvSpPr txBox="1">
            <a:spLocks noChangeArrowheads="1"/>
          </p:cNvSpPr>
          <p:nvPr/>
        </p:nvSpPr>
        <p:spPr bwMode="auto">
          <a:xfrm>
            <a:off x="6970614" y="30383276"/>
            <a:ext cx="3309640" cy="553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Times New Roman" charset="0"/>
                <a:ea typeface="ＭＳ Ｐゴシック" charset="0"/>
                <a:cs typeface="Arial" charset="0"/>
              </a:defRPr>
            </a:lvl1pPr>
            <a:lvl2pPr marL="742950" indent="-285750" eaLnBrk="0" hangingPunct="0">
              <a:defRPr sz="1300">
                <a:solidFill>
                  <a:schemeClr val="tx1"/>
                </a:solidFill>
                <a:latin typeface="Times New Roman" charset="0"/>
                <a:ea typeface="Arial" charset="0"/>
                <a:cs typeface="Arial" charset="0"/>
              </a:defRPr>
            </a:lvl2pPr>
            <a:lvl3pPr marL="1143000" indent="-228600" eaLnBrk="0" hangingPunct="0">
              <a:defRPr sz="1300">
                <a:solidFill>
                  <a:schemeClr val="tx1"/>
                </a:solidFill>
                <a:latin typeface="Times New Roman" charset="0"/>
                <a:ea typeface="Arial" charset="0"/>
                <a:cs typeface="Arial" charset="0"/>
              </a:defRPr>
            </a:lvl3pPr>
            <a:lvl4pPr marL="1600200" indent="-228600" eaLnBrk="0" hangingPunct="0">
              <a:defRPr sz="1300">
                <a:solidFill>
                  <a:schemeClr val="tx1"/>
                </a:solidFill>
                <a:latin typeface="Times New Roman" charset="0"/>
                <a:ea typeface="Arial" charset="0"/>
                <a:cs typeface="Arial" charset="0"/>
              </a:defRPr>
            </a:lvl4pPr>
            <a:lvl5pPr marL="2057400" indent="-228600" eaLnBrk="0" hangingPunct="0">
              <a:defRPr sz="13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13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13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13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1300">
                <a:solidFill>
                  <a:schemeClr val="tx1"/>
                </a:solidFill>
                <a:latin typeface="Times New Roman" charset="0"/>
                <a:ea typeface="Arial" charset="0"/>
                <a:cs typeface="Arial" charset="0"/>
              </a:defRPr>
            </a:lvl9pPr>
          </a:lstStyle>
          <a:p>
            <a:pPr eaLnBrk="1" hangingPunct="1"/>
            <a:r>
              <a:rPr lang="en-US" sz="3000" b="1" dirty="0" smtClean="0">
                <a:solidFill>
                  <a:srgbClr val="FF0000"/>
                </a:solidFill>
              </a:rPr>
              <a:t>Image </a:t>
            </a:r>
            <a:r>
              <a:rPr lang="en-US" sz="3000" b="1" dirty="0">
                <a:solidFill>
                  <a:srgbClr val="FF0000"/>
                </a:solidFill>
              </a:rPr>
              <a:t>Size = </a:t>
            </a:r>
            <a:r>
              <a:rPr lang="en-US" sz="3000" b="1" dirty="0" smtClean="0">
                <a:solidFill>
                  <a:srgbClr val="FF0000"/>
                </a:solidFill>
              </a:rPr>
              <a:t>200</a:t>
            </a:r>
            <a:endParaRPr lang="en-US" sz="3000" b="1" dirty="0">
              <a:solidFill>
                <a:srgbClr val="FF0000"/>
              </a:solidFill>
            </a:endParaRPr>
          </a:p>
        </p:txBody>
      </p:sp>
      <p:sp>
        <p:nvSpPr>
          <p:cNvPr id="71" name="TextBox 581"/>
          <p:cNvSpPr txBox="1">
            <a:spLocks noChangeArrowheads="1"/>
          </p:cNvSpPr>
          <p:nvPr/>
        </p:nvSpPr>
        <p:spPr bwMode="auto">
          <a:xfrm>
            <a:off x="9753600" y="23916753"/>
            <a:ext cx="328797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300">
                <a:solidFill>
                  <a:schemeClr val="tx1"/>
                </a:solidFill>
                <a:latin typeface="Times New Roman" charset="0"/>
                <a:ea typeface="ＭＳ Ｐゴシック" charset="0"/>
                <a:cs typeface="Arial" charset="0"/>
              </a:defRPr>
            </a:lvl1pPr>
            <a:lvl2pPr marL="742950" indent="-285750" eaLnBrk="0" hangingPunct="0">
              <a:defRPr sz="1300">
                <a:solidFill>
                  <a:schemeClr val="tx1"/>
                </a:solidFill>
                <a:latin typeface="Times New Roman" charset="0"/>
                <a:ea typeface="Arial" charset="0"/>
                <a:cs typeface="Arial" charset="0"/>
              </a:defRPr>
            </a:lvl2pPr>
            <a:lvl3pPr marL="1143000" indent="-228600" eaLnBrk="0" hangingPunct="0">
              <a:defRPr sz="1300">
                <a:solidFill>
                  <a:schemeClr val="tx1"/>
                </a:solidFill>
                <a:latin typeface="Times New Roman" charset="0"/>
                <a:ea typeface="Arial" charset="0"/>
                <a:cs typeface="Arial" charset="0"/>
              </a:defRPr>
            </a:lvl3pPr>
            <a:lvl4pPr marL="1600200" indent="-228600" eaLnBrk="0" hangingPunct="0">
              <a:defRPr sz="1300">
                <a:solidFill>
                  <a:schemeClr val="tx1"/>
                </a:solidFill>
                <a:latin typeface="Times New Roman" charset="0"/>
                <a:ea typeface="Arial" charset="0"/>
                <a:cs typeface="Arial" charset="0"/>
              </a:defRPr>
            </a:lvl4pPr>
            <a:lvl5pPr marL="2057400" indent="-228600" eaLnBrk="0" hangingPunct="0">
              <a:defRPr sz="13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13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13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13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1300">
                <a:solidFill>
                  <a:schemeClr val="tx1"/>
                </a:solidFill>
                <a:latin typeface="Times New Roman" charset="0"/>
                <a:ea typeface="Arial" charset="0"/>
                <a:cs typeface="Arial" charset="0"/>
              </a:defRPr>
            </a:lvl9pPr>
          </a:lstStyle>
          <a:p>
            <a:pPr eaLnBrk="1" hangingPunct="1"/>
            <a:r>
              <a:rPr lang="en-US" sz="3000" b="1" dirty="0">
                <a:solidFill>
                  <a:srgbClr val="FF0000"/>
                </a:solidFill>
              </a:rPr>
              <a:t>Number </a:t>
            </a:r>
            <a:r>
              <a:rPr lang="en-US" sz="3000" b="1" dirty="0" smtClean="0">
                <a:solidFill>
                  <a:srgbClr val="FF0000"/>
                </a:solidFill>
              </a:rPr>
              <a:t> of output </a:t>
            </a:r>
          </a:p>
          <a:p>
            <a:pPr eaLnBrk="1" hangingPunct="1"/>
            <a:r>
              <a:rPr lang="en-US" sz="3000" b="1" dirty="0" smtClean="0">
                <a:solidFill>
                  <a:srgbClr val="FF0000"/>
                </a:solidFill>
              </a:rPr>
              <a:t>channels </a:t>
            </a:r>
            <a:r>
              <a:rPr lang="en-US" sz="3000" b="1" dirty="0">
                <a:solidFill>
                  <a:srgbClr val="FF0000"/>
                </a:solidFill>
              </a:rPr>
              <a:t>= </a:t>
            </a:r>
            <a:r>
              <a:rPr lang="en-US" sz="3000" b="1" dirty="0" smtClean="0">
                <a:solidFill>
                  <a:srgbClr val="FF0000"/>
                </a:solidFill>
              </a:rPr>
              <a:t>8</a:t>
            </a:r>
            <a:endParaRPr lang="en-US" sz="3000" b="1" dirty="0">
              <a:solidFill>
                <a:srgbClr val="FF0000"/>
              </a:solidFill>
            </a:endParaRPr>
          </a:p>
        </p:txBody>
      </p:sp>
      <p:sp>
        <p:nvSpPr>
          <p:cNvPr id="72" name="Oval 27"/>
          <p:cNvSpPr>
            <a:spLocks noChangeArrowheads="1"/>
          </p:cNvSpPr>
          <p:nvPr/>
        </p:nvSpPr>
        <p:spPr bwMode="auto">
          <a:xfrm>
            <a:off x="6797409" y="29284864"/>
            <a:ext cx="460375" cy="458787"/>
          </a:xfrm>
          <a:prstGeom prst="ellipse">
            <a:avLst/>
          </a:prstGeom>
          <a:solidFill>
            <a:schemeClr val="tx1">
              <a:lumMod val="50000"/>
              <a:lumOff val="50000"/>
            </a:schemeClr>
          </a:solidFill>
          <a:ln w="25400">
            <a:solidFill>
              <a:schemeClr val="tx1"/>
            </a:solidFill>
            <a:round/>
            <a:headEnd/>
            <a:tailEnd/>
          </a:ln>
          <a:effectLst>
            <a:outerShdw dist="28398" dir="3806097" algn="ctr" rotWithShape="0">
              <a:srgbClr val="243F60">
                <a:alpha val="50000"/>
              </a:srgbClr>
            </a:outerShdw>
          </a:effectLst>
        </p:spPr>
        <p:txBody>
          <a:bodyPr/>
          <a:lstStyle/>
          <a:p>
            <a:pPr>
              <a:defRPr/>
            </a:pPr>
            <a:endParaRPr lang="en-US">
              <a:latin typeface="Times New Roman" pitchFamily="18" charset="0"/>
              <a:ea typeface="+mn-ea"/>
            </a:endParaRPr>
          </a:p>
        </p:txBody>
      </p:sp>
      <p:sp>
        <p:nvSpPr>
          <p:cNvPr id="73" name="Oval 27"/>
          <p:cNvSpPr>
            <a:spLocks noChangeArrowheads="1"/>
          </p:cNvSpPr>
          <p:nvPr/>
        </p:nvSpPr>
        <p:spPr bwMode="auto">
          <a:xfrm>
            <a:off x="6141772" y="29284864"/>
            <a:ext cx="458787" cy="458787"/>
          </a:xfrm>
          <a:prstGeom prst="ellipse">
            <a:avLst/>
          </a:prstGeom>
          <a:solidFill>
            <a:schemeClr val="tx1">
              <a:lumMod val="50000"/>
              <a:lumOff val="50000"/>
            </a:schemeClr>
          </a:solidFill>
          <a:ln w="25400">
            <a:solidFill>
              <a:schemeClr val="tx1"/>
            </a:solidFill>
            <a:round/>
            <a:headEnd/>
            <a:tailEnd/>
          </a:ln>
          <a:effectLst>
            <a:outerShdw dist="28398" dir="3806097" algn="ctr" rotWithShape="0">
              <a:srgbClr val="243F60">
                <a:alpha val="50000"/>
              </a:srgbClr>
            </a:outerShdw>
          </a:effectLst>
        </p:spPr>
        <p:txBody>
          <a:bodyPr/>
          <a:lstStyle/>
          <a:p>
            <a:pPr>
              <a:defRPr/>
            </a:pPr>
            <a:endParaRPr lang="en-US">
              <a:latin typeface="Times New Roman" pitchFamily="18" charset="0"/>
              <a:ea typeface="+mn-ea"/>
            </a:endParaRPr>
          </a:p>
        </p:txBody>
      </p:sp>
      <p:sp>
        <p:nvSpPr>
          <p:cNvPr id="74" name="Oval 27"/>
          <p:cNvSpPr>
            <a:spLocks noChangeArrowheads="1"/>
          </p:cNvSpPr>
          <p:nvPr/>
        </p:nvSpPr>
        <p:spPr bwMode="auto">
          <a:xfrm>
            <a:off x="8110272" y="29284864"/>
            <a:ext cx="460375" cy="458787"/>
          </a:xfrm>
          <a:prstGeom prst="ellipse">
            <a:avLst/>
          </a:prstGeom>
          <a:solidFill>
            <a:schemeClr val="tx1">
              <a:lumMod val="50000"/>
              <a:lumOff val="50000"/>
            </a:schemeClr>
          </a:solidFill>
          <a:ln w="25400">
            <a:solidFill>
              <a:schemeClr val="tx1"/>
            </a:solidFill>
            <a:round/>
            <a:headEnd/>
            <a:tailEnd/>
          </a:ln>
          <a:effectLst>
            <a:outerShdw dist="28398" dir="3806097" algn="ctr" rotWithShape="0">
              <a:srgbClr val="243F60">
                <a:alpha val="50000"/>
              </a:srgbClr>
            </a:outerShdw>
          </a:effectLst>
        </p:spPr>
        <p:txBody>
          <a:bodyPr/>
          <a:lstStyle/>
          <a:p>
            <a:pPr>
              <a:defRPr/>
            </a:pPr>
            <a:endParaRPr lang="en-US">
              <a:latin typeface="Times New Roman" pitchFamily="18" charset="0"/>
              <a:ea typeface="+mn-ea"/>
            </a:endParaRPr>
          </a:p>
        </p:txBody>
      </p:sp>
      <p:sp>
        <p:nvSpPr>
          <p:cNvPr id="75" name="Oval 27"/>
          <p:cNvSpPr>
            <a:spLocks noChangeArrowheads="1"/>
          </p:cNvSpPr>
          <p:nvPr/>
        </p:nvSpPr>
        <p:spPr bwMode="auto">
          <a:xfrm>
            <a:off x="7454634" y="29284864"/>
            <a:ext cx="458788" cy="458787"/>
          </a:xfrm>
          <a:prstGeom prst="ellipse">
            <a:avLst/>
          </a:prstGeom>
          <a:solidFill>
            <a:schemeClr val="tx1">
              <a:lumMod val="50000"/>
              <a:lumOff val="50000"/>
            </a:schemeClr>
          </a:solidFill>
          <a:ln w="25400">
            <a:solidFill>
              <a:schemeClr val="tx1"/>
            </a:solidFill>
            <a:round/>
            <a:headEnd/>
            <a:tailEnd/>
          </a:ln>
          <a:effectLst>
            <a:outerShdw dist="28398" dir="3806097" algn="ctr" rotWithShape="0">
              <a:srgbClr val="243F60">
                <a:alpha val="50000"/>
              </a:srgbClr>
            </a:outerShdw>
          </a:effectLst>
        </p:spPr>
        <p:txBody>
          <a:bodyPr/>
          <a:lstStyle/>
          <a:p>
            <a:pPr>
              <a:defRPr/>
            </a:pPr>
            <a:endParaRPr lang="en-US">
              <a:latin typeface="Times New Roman" pitchFamily="18" charset="0"/>
              <a:ea typeface="+mn-ea"/>
            </a:endParaRPr>
          </a:p>
        </p:txBody>
      </p:sp>
      <p:sp>
        <p:nvSpPr>
          <p:cNvPr id="76" name="Oval 27"/>
          <p:cNvSpPr>
            <a:spLocks noChangeArrowheads="1"/>
          </p:cNvSpPr>
          <p:nvPr/>
        </p:nvSpPr>
        <p:spPr bwMode="auto">
          <a:xfrm>
            <a:off x="9369159" y="29284864"/>
            <a:ext cx="458788" cy="458787"/>
          </a:xfrm>
          <a:prstGeom prst="ellipse">
            <a:avLst/>
          </a:prstGeom>
          <a:solidFill>
            <a:schemeClr val="tx1">
              <a:lumMod val="50000"/>
              <a:lumOff val="50000"/>
            </a:schemeClr>
          </a:solidFill>
          <a:ln w="25400">
            <a:solidFill>
              <a:schemeClr val="tx1"/>
            </a:solidFill>
            <a:round/>
            <a:headEnd/>
            <a:tailEnd/>
          </a:ln>
          <a:effectLst>
            <a:outerShdw dist="28398" dir="3806097" algn="ctr" rotWithShape="0">
              <a:srgbClr val="243F60">
                <a:alpha val="50000"/>
              </a:srgbClr>
            </a:outerShdw>
          </a:effectLst>
        </p:spPr>
        <p:txBody>
          <a:bodyPr/>
          <a:lstStyle/>
          <a:p>
            <a:pPr>
              <a:defRPr/>
            </a:pPr>
            <a:endParaRPr lang="en-US">
              <a:latin typeface="Times New Roman" pitchFamily="18" charset="0"/>
              <a:ea typeface="+mn-ea"/>
            </a:endParaRPr>
          </a:p>
        </p:txBody>
      </p:sp>
      <p:sp>
        <p:nvSpPr>
          <p:cNvPr id="77" name="Oval 27"/>
          <p:cNvSpPr>
            <a:spLocks noChangeArrowheads="1"/>
          </p:cNvSpPr>
          <p:nvPr/>
        </p:nvSpPr>
        <p:spPr bwMode="auto">
          <a:xfrm>
            <a:off x="8711934" y="29284864"/>
            <a:ext cx="460375" cy="458787"/>
          </a:xfrm>
          <a:prstGeom prst="ellipse">
            <a:avLst/>
          </a:prstGeom>
          <a:solidFill>
            <a:schemeClr val="tx1">
              <a:lumMod val="50000"/>
              <a:lumOff val="50000"/>
            </a:schemeClr>
          </a:solidFill>
          <a:ln w="25400">
            <a:solidFill>
              <a:schemeClr val="tx1"/>
            </a:solidFill>
            <a:round/>
            <a:headEnd/>
            <a:tailEnd/>
          </a:ln>
          <a:effectLst>
            <a:outerShdw dist="28398" dir="3806097" algn="ctr" rotWithShape="0">
              <a:srgbClr val="243F60">
                <a:alpha val="50000"/>
              </a:srgbClr>
            </a:outerShdw>
          </a:effectLst>
        </p:spPr>
        <p:txBody>
          <a:bodyPr/>
          <a:lstStyle/>
          <a:p>
            <a:pPr>
              <a:defRPr/>
            </a:pPr>
            <a:endParaRPr lang="en-US">
              <a:latin typeface="Times New Roman" pitchFamily="18" charset="0"/>
              <a:ea typeface="+mn-ea"/>
            </a:endParaRPr>
          </a:p>
        </p:txBody>
      </p:sp>
      <p:sp>
        <p:nvSpPr>
          <p:cNvPr id="78" name="Oval 27"/>
          <p:cNvSpPr>
            <a:spLocks noChangeArrowheads="1"/>
          </p:cNvSpPr>
          <p:nvPr/>
        </p:nvSpPr>
        <p:spPr bwMode="auto">
          <a:xfrm>
            <a:off x="9970822" y="29284864"/>
            <a:ext cx="460375" cy="458787"/>
          </a:xfrm>
          <a:prstGeom prst="ellipse">
            <a:avLst/>
          </a:prstGeom>
          <a:solidFill>
            <a:schemeClr val="tx1">
              <a:lumMod val="50000"/>
              <a:lumOff val="50000"/>
            </a:schemeClr>
          </a:solidFill>
          <a:ln w="25400">
            <a:solidFill>
              <a:schemeClr val="tx1"/>
            </a:solidFill>
            <a:round/>
            <a:headEnd/>
            <a:tailEnd/>
          </a:ln>
          <a:effectLst>
            <a:outerShdw dist="28398" dir="3806097" algn="ctr" rotWithShape="0">
              <a:srgbClr val="243F60">
                <a:alpha val="50000"/>
              </a:srgbClr>
            </a:outerShdw>
          </a:effectLst>
        </p:spPr>
        <p:txBody>
          <a:bodyPr/>
          <a:lstStyle/>
          <a:p>
            <a:pPr>
              <a:defRPr/>
            </a:pPr>
            <a:endParaRPr lang="en-US">
              <a:latin typeface="Times New Roman" pitchFamily="18" charset="0"/>
              <a:ea typeface="+mn-ea"/>
            </a:endParaRPr>
          </a:p>
        </p:txBody>
      </p:sp>
      <p:sp>
        <p:nvSpPr>
          <p:cNvPr id="79" name="Oval 27"/>
          <p:cNvSpPr>
            <a:spLocks noChangeArrowheads="1"/>
          </p:cNvSpPr>
          <p:nvPr/>
        </p:nvSpPr>
        <p:spPr bwMode="auto">
          <a:xfrm>
            <a:off x="6949809" y="29437264"/>
            <a:ext cx="460375" cy="458787"/>
          </a:xfrm>
          <a:prstGeom prst="ellipse">
            <a:avLst/>
          </a:prstGeom>
          <a:solidFill>
            <a:schemeClr val="tx1">
              <a:lumMod val="50000"/>
              <a:lumOff val="50000"/>
            </a:schemeClr>
          </a:solidFill>
          <a:ln w="25400">
            <a:solidFill>
              <a:schemeClr val="tx1"/>
            </a:solidFill>
            <a:round/>
            <a:headEnd/>
            <a:tailEnd/>
          </a:ln>
          <a:effectLst>
            <a:outerShdw dist="28398" dir="3806097" algn="ctr" rotWithShape="0">
              <a:srgbClr val="243F60">
                <a:alpha val="50000"/>
              </a:srgbClr>
            </a:outerShdw>
          </a:effectLst>
        </p:spPr>
        <p:txBody>
          <a:bodyPr/>
          <a:lstStyle/>
          <a:p>
            <a:pPr>
              <a:defRPr/>
            </a:pPr>
            <a:endParaRPr lang="en-US">
              <a:latin typeface="Times New Roman" pitchFamily="18" charset="0"/>
              <a:ea typeface="+mn-ea"/>
            </a:endParaRPr>
          </a:p>
        </p:txBody>
      </p:sp>
      <p:sp>
        <p:nvSpPr>
          <p:cNvPr id="80" name="Oval 27"/>
          <p:cNvSpPr>
            <a:spLocks noChangeArrowheads="1"/>
          </p:cNvSpPr>
          <p:nvPr/>
        </p:nvSpPr>
        <p:spPr bwMode="auto">
          <a:xfrm>
            <a:off x="6294172" y="29437264"/>
            <a:ext cx="458787" cy="458787"/>
          </a:xfrm>
          <a:prstGeom prst="ellipse">
            <a:avLst/>
          </a:prstGeom>
          <a:solidFill>
            <a:schemeClr val="tx1">
              <a:lumMod val="50000"/>
              <a:lumOff val="50000"/>
            </a:schemeClr>
          </a:solidFill>
          <a:ln w="25400">
            <a:solidFill>
              <a:schemeClr val="tx1"/>
            </a:solidFill>
            <a:round/>
            <a:headEnd/>
            <a:tailEnd/>
          </a:ln>
          <a:effectLst>
            <a:outerShdw dist="28398" dir="3806097" algn="ctr" rotWithShape="0">
              <a:srgbClr val="243F60">
                <a:alpha val="50000"/>
              </a:srgbClr>
            </a:outerShdw>
          </a:effectLst>
        </p:spPr>
        <p:txBody>
          <a:bodyPr/>
          <a:lstStyle/>
          <a:p>
            <a:pPr>
              <a:defRPr/>
            </a:pPr>
            <a:endParaRPr lang="en-US">
              <a:latin typeface="Times New Roman" pitchFamily="18" charset="0"/>
              <a:ea typeface="+mn-ea"/>
            </a:endParaRPr>
          </a:p>
        </p:txBody>
      </p:sp>
      <p:sp>
        <p:nvSpPr>
          <p:cNvPr id="81" name="Oval 27"/>
          <p:cNvSpPr>
            <a:spLocks noChangeArrowheads="1"/>
          </p:cNvSpPr>
          <p:nvPr/>
        </p:nvSpPr>
        <p:spPr bwMode="auto">
          <a:xfrm>
            <a:off x="8262672" y="29437264"/>
            <a:ext cx="460375" cy="458787"/>
          </a:xfrm>
          <a:prstGeom prst="ellipse">
            <a:avLst/>
          </a:prstGeom>
          <a:solidFill>
            <a:schemeClr val="tx1">
              <a:lumMod val="50000"/>
              <a:lumOff val="50000"/>
            </a:schemeClr>
          </a:solidFill>
          <a:ln w="25400">
            <a:solidFill>
              <a:schemeClr val="tx1"/>
            </a:solidFill>
            <a:round/>
            <a:headEnd/>
            <a:tailEnd/>
          </a:ln>
          <a:effectLst>
            <a:outerShdw dist="28398" dir="3806097" algn="ctr" rotWithShape="0">
              <a:srgbClr val="243F60">
                <a:alpha val="50000"/>
              </a:srgbClr>
            </a:outerShdw>
          </a:effectLst>
        </p:spPr>
        <p:txBody>
          <a:bodyPr/>
          <a:lstStyle/>
          <a:p>
            <a:pPr>
              <a:defRPr/>
            </a:pPr>
            <a:endParaRPr lang="en-US">
              <a:latin typeface="Times New Roman" pitchFamily="18" charset="0"/>
              <a:ea typeface="+mn-ea"/>
            </a:endParaRPr>
          </a:p>
        </p:txBody>
      </p:sp>
      <p:sp>
        <p:nvSpPr>
          <p:cNvPr id="82" name="Oval 27"/>
          <p:cNvSpPr>
            <a:spLocks noChangeArrowheads="1"/>
          </p:cNvSpPr>
          <p:nvPr/>
        </p:nvSpPr>
        <p:spPr bwMode="auto">
          <a:xfrm>
            <a:off x="7607034" y="29437264"/>
            <a:ext cx="458788" cy="458787"/>
          </a:xfrm>
          <a:prstGeom prst="ellipse">
            <a:avLst/>
          </a:prstGeom>
          <a:solidFill>
            <a:schemeClr val="tx1">
              <a:lumMod val="50000"/>
              <a:lumOff val="50000"/>
            </a:schemeClr>
          </a:solidFill>
          <a:ln w="25400">
            <a:solidFill>
              <a:schemeClr val="tx1"/>
            </a:solidFill>
            <a:round/>
            <a:headEnd/>
            <a:tailEnd/>
          </a:ln>
          <a:effectLst>
            <a:outerShdw dist="28398" dir="3806097" algn="ctr" rotWithShape="0">
              <a:srgbClr val="243F60">
                <a:alpha val="50000"/>
              </a:srgbClr>
            </a:outerShdw>
          </a:effectLst>
        </p:spPr>
        <p:txBody>
          <a:bodyPr/>
          <a:lstStyle/>
          <a:p>
            <a:pPr>
              <a:defRPr/>
            </a:pPr>
            <a:endParaRPr lang="en-US">
              <a:latin typeface="Times New Roman" pitchFamily="18" charset="0"/>
              <a:ea typeface="+mn-ea"/>
            </a:endParaRPr>
          </a:p>
        </p:txBody>
      </p:sp>
      <p:sp>
        <p:nvSpPr>
          <p:cNvPr id="83" name="Oval 27"/>
          <p:cNvSpPr>
            <a:spLocks noChangeArrowheads="1"/>
          </p:cNvSpPr>
          <p:nvPr/>
        </p:nvSpPr>
        <p:spPr bwMode="auto">
          <a:xfrm>
            <a:off x="9521559" y="29437264"/>
            <a:ext cx="458788" cy="458787"/>
          </a:xfrm>
          <a:prstGeom prst="ellipse">
            <a:avLst/>
          </a:prstGeom>
          <a:solidFill>
            <a:schemeClr val="tx1">
              <a:lumMod val="50000"/>
              <a:lumOff val="50000"/>
            </a:schemeClr>
          </a:solidFill>
          <a:ln w="25400">
            <a:solidFill>
              <a:schemeClr val="tx1"/>
            </a:solidFill>
            <a:round/>
            <a:headEnd/>
            <a:tailEnd/>
          </a:ln>
          <a:effectLst>
            <a:outerShdw dist="28398" dir="3806097" algn="ctr" rotWithShape="0">
              <a:srgbClr val="243F60">
                <a:alpha val="50000"/>
              </a:srgbClr>
            </a:outerShdw>
          </a:effectLst>
        </p:spPr>
        <p:txBody>
          <a:bodyPr/>
          <a:lstStyle/>
          <a:p>
            <a:pPr>
              <a:defRPr/>
            </a:pPr>
            <a:endParaRPr lang="en-US">
              <a:latin typeface="Times New Roman" pitchFamily="18" charset="0"/>
              <a:ea typeface="+mn-ea"/>
            </a:endParaRPr>
          </a:p>
        </p:txBody>
      </p:sp>
      <p:sp>
        <p:nvSpPr>
          <p:cNvPr id="84" name="Oval 27"/>
          <p:cNvSpPr>
            <a:spLocks noChangeArrowheads="1"/>
          </p:cNvSpPr>
          <p:nvPr/>
        </p:nvSpPr>
        <p:spPr bwMode="auto">
          <a:xfrm>
            <a:off x="8864334" y="29437264"/>
            <a:ext cx="460375" cy="458787"/>
          </a:xfrm>
          <a:prstGeom prst="ellipse">
            <a:avLst/>
          </a:prstGeom>
          <a:solidFill>
            <a:schemeClr val="tx1">
              <a:lumMod val="50000"/>
              <a:lumOff val="50000"/>
            </a:schemeClr>
          </a:solidFill>
          <a:ln w="25400">
            <a:solidFill>
              <a:schemeClr val="tx1"/>
            </a:solidFill>
            <a:round/>
            <a:headEnd/>
            <a:tailEnd/>
          </a:ln>
          <a:effectLst>
            <a:outerShdw dist="28398" dir="3806097" algn="ctr" rotWithShape="0">
              <a:srgbClr val="243F60">
                <a:alpha val="50000"/>
              </a:srgbClr>
            </a:outerShdw>
          </a:effectLst>
        </p:spPr>
        <p:txBody>
          <a:bodyPr/>
          <a:lstStyle/>
          <a:p>
            <a:pPr>
              <a:defRPr/>
            </a:pPr>
            <a:endParaRPr lang="en-US">
              <a:latin typeface="Times New Roman" pitchFamily="18" charset="0"/>
              <a:ea typeface="+mn-ea"/>
            </a:endParaRPr>
          </a:p>
        </p:txBody>
      </p:sp>
      <p:sp>
        <p:nvSpPr>
          <p:cNvPr id="85" name="Oval 27"/>
          <p:cNvSpPr>
            <a:spLocks noChangeArrowheads="1"/>
          </p:cNvSpPr>
          <p:nvPr/>
        </p:nvSpPr>
        <p:spPr bwMode="auto">
          <a:xfrm>
            <a:off x="10123222" y="29437264"/>
            <a:ext cx="460375" cy="458787"/>
          </a:xfrm>
          <a:prstGeom prst="ellipse">
            <a:avLst/>
          </a:prstGeom>
          <a:solidFill>
            <a:schemeClr val="tx1">
              <a:lumMod val="50000"/>
              <a:lumOff val="50000"/>
            </a:schemeClr>
          </a:solidFill>
          <a:ln w="25400">
            <a:solidFill>
              <a:schemeClr val="tx1"/>
            </a:solidFill>
            <a:round/>
            <a:headEnd/>
            <a:tailEnd/>
          </a:ln>
          <a:effectLst>
            <a:outerShdw dist="28398" dir="3806097" algn="ctr" rotWithShape="0">
              <a:srgbClr val="243F60">
                <a:alpha val="50000"/>
              </a:srgbClr>
            </a:outerShdw>
          </a:effectLst>
        </p:spPr>
        <p:txBody>
          <a:bodyPr/>
          <a:lstStyle/>
          <a:p>
            <a:pPr>
              <a:defRPr/>
            </a:pPr>
            <a:endParaRPr lang="en-US">
              <a:latin typeface="Times New Roman" pitchFamily="18" charset="0"/>
              <a:ea typeface="+mn-ea"/>
            </a:endParaRPr>
          </a:p>
        </p:txBody>
      </p:sp>
      <p:sp>
        <p:nvSpPr>
          <p:cNvPr id="86" name="TextBox 85"/>
          <p:cNvSpPr txBox="1">
            <a:spLocks noChangeArrowheads="1"/>
          </p:cNvSpPr>
          <p:nvPr/>
        </p:nvSpPr>
        <p:spPr bwMode="auto">
          <a:xfrm>
            <a:off x="11190028" y="28933451"/>
            <a:ext cx="328797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300">
                <a:solidFill>
                  <a:schemeClr val="tx1"/>
                </a:solidFill>
                <a:latin typeface="Times New Roman" charset="0"/>
                <a:ea typeface="ＭＳ Ｐゴシック" charset="0"/>
                <a:cs typeface="Arial" charset="0"/>
              </a:defRPr>
            </a:lvl1pPr>
            <a:lvl2pPr marL="742950" indent="-285750" eaLnBrk="0" hangingPunct="0">
              <a:defRPr sz="1300">
                <a:solidFill>
                  <a:schemeClr val="tx1"/>
                </a:solidFill>
                <a:latin typeface="Times New Roman" charset="0"/>
                <a:ea typeface="Arial" charset="0"/>
                <a:cs typeface="Arial" charset="0"/>
              </a:defRPr>
            </a:lvl2pPr>
            <a:lvl3pPr marL="1143000" indent="-228600" eaLnBrk="0" hangingPunct="0">
              <a:defRPr sz="1300">
                <a:solidFill>
                  <a:schemeClr val="tx1"/>
                </a:solidFill>
                <a:latin typeface="Times New Roman" charset="0"/>
                <a:ea typeface="Arial" charset="0"/>
                <a:cs typeface="Arial" charset="0"/>
              </a:defRPr>
            </a:lvl3pPr>
            <a:lvl4pPr marL="1600200" indent="-228600" eaLnBrk="0" hangingPunct="0">
              <a:defRPr sz="1300">
                <a:solidFill>
                  <a:schemeClr val="tx1"/>
                </a:solidFill>
                <a:latin typeface="Times New Roman" charset="0"/>
                <a:ea typeface="Arial" charset="0"/>
                <a:cs typeface="Arial" charset="0"/>
              </a:defRPr>
            </a:lvl4pPr>
            <a:lvl5pPr marL="2057400" indent="-228600" eaLnBrk="0" hangingPunct="0">
              <a:defRPr sz="13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13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13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13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1300">
                <a:solidFill>
                  <a:schemeClr val="tx1"/>
                </a:solidFill>
                <a:latin typeface="Times New Roman" charset="0"/>
                <a:ea typeface="Arial" charset="0"/>
                <a:cs typeface="Arial" charset="0"/>
              </a:defRPr>
            </a:lvl9pPr>
          </a:lstStyle>
          <a:p>
            <a:pPr eaLnBrk="1" hangingPunct="1"/>
            <a:r>
              <a:rPr lang="en-US" sz="3000" b="1" dirty="0">
                <a:solidFill>
                  <a:srgbClr val="FF0000"/>
                </a:solidFill>
              </a:rPr>
              <a:t>Number </a:t>
            </a:r>
            <a:r>
              <a:rPr lang="en-US" sz="3000" b="1" dirty="0" smtClean="0">
                <a:solidFill>
                  <a:srgbClr val="FF0000"/>
                </a:solidFill>
              </a:rPr>
              <a:t> of input </a:t>
            </a:r>
          </a:p>
          <a:p>
            <a:pPr eaLnBrk="1" hangingPunct="1"/>
            <a:r>
              <a:rPr lang="en-US" sz="3000" b="1" dirty="0" smtClean="0">
                <a:solidFill>
                  <a:srgbClr val="FF0000"/>
                </a:solidFill>
              </a:rPr>
              <a:t>channels </a:t>
            </a:r>
            <a:r>
              <a:rPr lang="en-US" sz="3000" b="1" dirty="0">
                <a:solidFill>
                  <a:srgbClr val="FF0000"/>
                </a:solidFill>
              </a:rPr>
              <a:t>= 3</a:t>
            </a:r>
          </a:p>
        </p:txBody>
      </p:sp>
      <p:cxnSp>
        <p:nvCxnSpPr>
          <p:cNvPr id="87" name="Straight Connector 86"/>
          <p:cNvCxnSpPr/>
          <p:nvPr/>
        </p:nvCxnSpPr>
        <p:spPr bwMode="auto">
          <a:xfrm>
            <a:off x="10481716" y="29067376"/>
            <a:ext cx="620712" cy="739775"/>
          </a:xfrm>
          <a:prstGeom prst="line">
            <a:avLst/>
          </a:prstGeom>
          <a:ln w="44450">
            <a:solidFill>
              <a:schemeClr val="bg2">
                <a:lumMod val="10000"/>
              </a:schemeClr>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bwMode="auto">
          <a:xfrm flipH="1" flipV="1">
            <a:off x="5486400" y="24297753"/>
            <a:ext cx="17707" cy="5509398"/>
          </a:xfrm>
          <a:prstGeom prst="line">
            <a:avLst/>
          </a:prstGeom>
          <a:ln w="44450">
            <a:solidFill>
              <a:schemeClr val="bg2">
                <a:lumMod val="10000"/>
              </a:schemeClr>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sp>
        <p:nvSpPr>
          <p:cNvPr id="89" name="TextBox 577"/>
          <p:cNvSpPr txBox="1">
            <a:spLocks noChangeArrowheads="1"/>
          </p:cNvSpPr>
          <p:nvPr/>
        </p:nvSpPr>
        <p:spPr bwMode="auto">
          <a:xfrm rot="16200000">
            <a:off x="4307501" y="27698367"/>
            <a:ext cx="1916245" cy="553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300">
                <a:solidFill>
                  <a:schemeClr val="tx1"/>
                </a:solidFill>
                <a:latin typeface="Times New Roman" charset="0"/>
                <a:ea typeface="ＭＳ Ｐゴシック" charset="0"/>
                <a:cs typeface="Arial" charset="0"/>
              </a:defRPr>
            </a:lvl1pPr>
            <a:lvl2pPr marL="742950" indent="-285750" eaLnBrk="0" hangingPunct="0">
              <a:defRPr sz="1300">
                <a:solidFill>
                  <a:schemeClr val="tx1"/>
                </a:solidFill>
                <a:latin typeface="Times New Roman" charset="0"/>
                <a:ea typeface="Arial" charset="0"/>
                <a:cs typeface="Arial" charset="0"/>
              </a:defRPr>
            </a:lvl2pPr>
            <a:lvl3pPr marL="1143000" indent="-228600" eaLnBrk="0" hangingPunct="0">
              <a:defRPr sz="1300">
                <a:solidFill>
                  <a:schemeClr val="tx1"/>
                </a:solidFill>
                <a:latin typeface="Times New Roman" charset="0"/>
                <a:ea typeface="Arial" charset="0"/>
                <a:cs typeface="Arial" charset="0"/>
              </a:defRPr>
            </a:lvl3pPr>
            <a:lvl4pPr marL="1600200" indent="-228600" eaLnBrk="0" hangingPunct="0">
              <a:defRPr sz="1300">
                <a:solidFill>
                  <a:schemeClr val="tx1"/>
                </a:solidFill>
                <a:latin typeface="Times New Roman" charset="0"/>
                <a:ea typeface="Arial" charset="0"/>
                <a:cs typeface="Arial" charset="0"/>
              </a:defRPr>
            </a:lvl4pPr>
            <a:lvl5pPr marL="2057400" indent="-228600" eaLnBrk="0" hangingPunct="0">
              <a:defRPr sz="13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13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13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13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1300">
                <a:solidFill>
                  <a:schemeClr val="tx1"/>
                </a:solidFill>
                <a:latin typeface="Times New Roman" charset="0"/>
                <a:ea typeface="Arial" charset="0"/>
                <a:cs typeface="Arial" charset="0"/>
              </a:defRPr>
            </a:lvl9pPr>
          </a:lstStyle>
          <a:p>
            <a:pPr eaLnBrk="1" hangingPunct="1"/>
            <a:r>
              <a:rPr lang="en-US" sz="3000" b="1" dirty="0" smtClean="0"/>
              <a:t>One layer</a:t>
            </a:r>
            <a:endParaRPr lang="en-US" sz="3000" b="1" dirty="0"/>
          </a:p>
        </p:txBody>
      </p:sp>
      <p:cxnSp>
        <p:nvCxnSpPr>
          <p:cNvPr id="90" name="Straight Connector 89"/>
          <p:cNvCxnSpPr/>
          <p:nvPr/>
        </p:nvCxnSpPr>
        <p:spPr bwMode="auto">
          <a:xfrm>
            <a:off x="8605052" y="28941022"/>
            <a:ext cx="1641475" cy="0"/>
          </a:xfrm>
          <a:prstGeom prst="line">
            <a:avLst/>
          </a:prstGeom>
          <a:ln w="44450">
            <a:solidFill>
              <a:schemeClr val="bg2">
                <a:lumMod val="10000"/>
              </a:schemeClr>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sp>
        <p:nvSpPr>
          <p:cNvPr id="91" name="TextBox 577"/>
          <p:cNvSpPr txBox="1">
            <a:spLocks noChangeArrowheads="1"/>
          </p:cNvSpPr>
          <p:nvPr/>
        </p:nvSpPr>
        <p:spPr bwMode="auto">
          <a:xfrm>
            <a:off x="8414093" y="28411935"/>
            <a:ext cx="3309640" cy="553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Times New Roman" charset="0"/>
                <a:ea typeface="ＭＳ Ｐゴシック" charset="0"/>
                <a:cs typeface="Arial" charset="0"/>
              </a:defRPr>
            </a:lvl1pPr>
            <a:lvl2pPr marL="742950" indent="-285750" eaLnBrk="0" hangingPunct="0">
              <a:defRPr sz="1300">
                <a:solidFill>
                  <a:schemeClr val="tx1"/>
                </a:solidFill>
                <a:latin typeface="Times New Roman" charset="0"/>
                <a:ea typeface="Arial" charset="0"/>
                <a:cs typeface="Arial" charset="0"/>
              </a:defRPr>
            </a:lvl2pPr>
            <a:lvl3pPr marL="1143000" indent="-228600" eaLnBrk="0" hangingPunct="0">
              <a:defRPr sz="1300">
                <a:solidFill>
                  <a:schemeClr val="tx1"/>
                </a:solidFill>
                <a:latin typeface="Times New Roman" charset="0"/>
                <a:ea typeface="Arial" charset="0"/>
                <a:cs typeface="Arial" charset="0"/>
              </a:defRPr>
            </a:lvl3pPr>
            <a:lvl4pPr marL="1600200" indent="-228600" eaLnBrk="0" hangingPunct="0">
              <a:defRPr sz="1300">
                <a:solidFill>
                  <a:schemeClr val="tx1"/>
                </a:solidFill>
                <a:latin typeface="Times New Roman" charset="0"/>
                <a:ea typeface="Arial" charset="0"/>
                <a:cs typeface="Arial" charset="0"/>
              </a:defRPr>
            </a:lvl4pPr>
            <a:lvl5pPr marL="2057400" indent="-228600" eaLnBrk="0" hangingPunct="0">
              <a:defRPr sz="13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13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13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13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1300">
                <a:solidFill>
                  <a:schemeClr val="tx1"/>
                </a:solidFill>
                <a:latin typeface="Times New Roman" charset="0"/>
                <a:ea typeface="Arial" charset="0"/>
                <a:cs typeface="Arial" charset="0"/>
              </a:defRPr>
            </a:lvl9pPr>
          </a:lstStyle>
          <a:p>
            <a:pPr eaLnBrk="1" hangingPunct="1"/>
            <a:r>
              <a:rPr lang="en-US" sz="3000" b="1" dirty="0" smtClean="0">
                <a:solidFill>
                  <a:srgbClr val="FF0000"/>
                </a:solidFill>
              </a:rPr>
              <a:t>RF size = 18</a:t>
            </a:r>
            <a:endParaRPr lang="en-US" sz="3000" b="1" dirty="0">
              <a:solidFill>
                <a:srgbClr val="FF0000"/>
              </a:solidFill>
            </a:endParaRPr>
          </a:p>
        </p:txBody>
      </p:sp>
      <p:cxnSp>
        <p:nvCxnSpPr>
          <p:cNvPr id="92" name="Straight Arrow Connector 91"/>
          <p:cNvCxnSpPr/>
          <p:nvPr/>
        </p:nvCxnSpPr>
        <p:spPr>
          <a:xfrm flipV="1">
            <a:off x="8236744" y="21935553"/>
            <a:ext cx="0" cy="736836"/>
          </a:xfrm>
          <a:prstGeom prst="straightConnector1">
            <a:avLst/>
          </a:prstGeom>
          <a:ln w="635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93" name="TextBox 581"/>
          <p:cNvSpPr txBox="1">
            <a:spLocks noChangeArrowheads="1"/>
          </p:cNvSpPr>
          <p:nvPr/>
        </p:nvSpPr>
        <p:spPr bwMode="auto">
          <a:xfrm>
            <a:off x="5607218" y="22849953"/>
            <a:ext cx="5670382" cy="1024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300">
                <a:solidFill>
                  <a:schemeClr val="tx1"/>
                </a:solidFill>
                <a:latin typeface="Times New Roman" charset="0"/>
                <a:ea typeface="ＭＳ Ｐゴシック" charset="0"/>
                <a:cs typeface="Arial" charset="0"/>
              </a:defRPr>
            </a:lvl1pPr>
            <a:lvl2pPr marL="742950" indent="-285750" eaLnBrk="0" hangingPunct="0">
              <a:defRPr sz="1300">
                <a:solidFill>
                  <a:schemeClr val="tx1"/>
                </a:solidFill>
                <a:latin typeface="Times New Roman" charset="0"/>
                <a:ea typeface="Arial" charset="0"/>
                <a:cs typeface="Arial" charset="0"/>
              </a:defRPr>
            </a:lvl2pPr>
            <a:lvl3pPr marL="1143000" indent="-228600" eaLnBrk="0" hangingPunct="0">
              <a:defRPr sz="1300">
                <a:solidFill>
                  <a:schemeClr val="tx1"/>
                </a:solidFill>
                <a:latin typeface="Times New Roman" charset="0"/>
                <a:ea typeface="Arial" charset="0"/>
                <a:cs typeface="Arial" charset="0"/>
              </a:defRPr>
            </a:lvl3pPr>
            <a:lvl4pPr marL="1600200" indent="-228600" eaLnBrk="0" hangingPunct="0">
              <a:defRPr sz="1300">
                <a:solidFill>
                  <a:schemeClr val="tx1"/>
                </a:solidFill>
                <a:latin typeface="Times New Roman" charset="0"/>
                <a:ea typeface="Arial" charset="0"/>
                <a:cs typeface="Arial" charset="0"/>
              </a:defRPr>
            </a:lvl4pPr>
            <a:lvl5pPr marL="2057400" indent="-228600" eaLnBrk="0" hangingPunct="0">
              <a:defRPr sz="13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13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13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13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1300">
                <a:solidFill>
                  <a:schemeClr val="tx1"/>
                </a:solidFill>
                <a:latin typeface="Times New Roman" charset="0"/>
                <a:ea typeface="Arial" charset="0"/>
                <a:cs typeface="Arial" charset="0"/>
              </a:defRPr>
            </a:lvl9pPr>
          </a:lstStyle>
          <a:p>
            <a:pPr eaLnBrk="1" hangingPunct="1"/>
            <a:r>
              <a:rPr lang="en-US" sz="3000" b="1" dirty="0" smtClean="0"/>
              <a:t>Input to another layer above </a:t>
            </a:r>
          </a:p>
          <a:p>
            <a:pPr eaLnBrk="1" hangingPunct="1"/>
            <a:r>
              <a:rPr lang="en-US" sz="3000" b="1" dirty="0"/>
              <a:t> </a:t>
            </a:r>
            <a:r>
              <a:rPr lang="en-US" sz="3000" b="1" dirty="0" smtClean="0"/>
              <a:t>   (image with 8 channels)</a:t>
            </a:r>
            <a:endParaRPr lang="en-US" sz="3000" b="1" dirty="0"/>
          </a:p>
        </p:txBody>
      </p:sp>
      <p:sp>
        <p:nvSpPr>
          <p:cNvPr id="94" name="TextBox 577"/>
          <p:cNvSpPr txBox="1">
            <a:spLocks noChangeArrowheads="1"/>
          </p:cNvSpPr>
          <p:nvPr/>
        </p:nvSpPr>
        <p:spPr bwMode="auto">
          <a:xfrm>
            <a:off x="5602476" y="28263213"/>
            <a:ext cx="773793" cy="553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300">
                <a:solidFill>
                  <a:schemeClr val="tx1"/>
                </a:solidFill>
                <a:latin typeface="Times New Roman" charset="0"/>
                <a:ea typeface="ＭＳ Ｐゴシック" charset="0"/>
                <a:cs typeface="Arial" charset="0"/>
              </a:defRPr>
            </a:lvl1pPr>
            <a:lvl2pPr marL="742950" indent="-285750" eaLnBrk="0" hangingPunct="0">
              <a:defRPr sz="1300">
                <a:solidFill>
                  <a:schemeClr val="tx1"/>
                </a:solidFill>
                <a:latin typeface="Times New Roman" charset="0"/>
                <a:ea typeface="Arial" charset="0"/>
                <a:cs typeface="Arial" charset="0"/>
              </a:defRPr>
            </a:lvl2pPr>
            <a:lvl3pPr marL="1143000" indent="-228600" eaLnBrk="0" hangingPunct="0">
              <a:defRPr sz="1300">
                <a:solidFill>
                  <a:schemeClr val="tx1"/>
                </a:solidFill>
                <a:latin typeface="Times New Roman" charset="0"/>
                <a:ea typeface="Arial" charset="0"/>
                <a:cs typeface="Arial" charset="0"/>
              </a:defRPr>
            </a:lvl3pPr>
            <a:lvl4pPr marL="1600200" indent="-228600" eaLnBrk="0" hangingPunct="0">
              <a:defRPr sz="1300">
                <a:solidFill>
                  <a:schemeClr val="tx1"/>
                </a:solidFill>
                <a:latin typeface="Times New Roman" charset="0"/>
                <a:ea typeface="Arial" charset="0"/>
                <a:cs typeface="Arial" charset="0"/>
              </a:defRPr>
            </a:lvl4pPr>
            <a:lvl5pPr marL="2057400" indent="-228600" eaLnBrk="0" hangingPunct="0">
              <a:defRPr sz="13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13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13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13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1300">
                <a:solidFill>
                  <a:schemeClr val="tx1"/>
                </a:solidFill>
                <a:latin typeface="Times New Roman" charset="0"/>
                <a:ea typeface="Arial" charset="0"/>
                <a:cs typeface="Arial" charset="0"/>
              </a:defRPr>
            </a:lvl9pPr>
          </a:lstStyle>
          <a:p>
            <a:pPr eaLnBrk="1" hangingPunct="1"/>
            <a:r>
              <a:rPr lang="en-US" sz="3000" b="1" dirty="0"/>
              <a:t>W</a:t>
            </a:r>
          </a:p>
        </p:txBody>
      </p:sp>
      <p:sp>
        <p:nvSpPr>
          <p:cNvPr id="95" name="TextBox 577"/>
          <p:cNvSpPr txBox="1">
            <a:spLocks noChangeArrowheads="1"/>
          </p:cNvSpPr>
          <p:nvPr/>
        </p:nvSpPr>
        <p:spPr bwMode="auto">
          <a:xfrm>
            <a:off x="5591540" y="26802890"/>
            <a:ext cx="773793" cy="553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300">
                <a:solidFill>
                  <a:schemeClr val="tx1"/>
                </a:solidFill>
                <a:latin typeface="Times New Roman" charset="0"/>
                <a:ea typeface="ＭＳ Ｐゴシック" charset="0"/>
                <a:cs typeface="Arial" charset="0"/>
              </a:defRPr>
            </a:lvl1pPr>
            <a:lvl2pPr marL="742950" indent="-285750" eaLnBrk="0" hangingPunct="0">
              <a:defRPr sz="1300">
                <a:solidFill>
                  <a:schemeClr val="tx1"/>
                </a:solidFill>
                <a:latin typeface="Times New Roman" charset="0"/>
                <a:ea typeface="Arial" charset="0"/>
                <a:cs typeface="Arial" charset="0"/>
              </a:defRPr>
            </a:lvl2pPr>
            <a:lvl3pPr marL="1143000" indent="-228600" eaLnBrk="0" hangingPunct="0">
              <a:defRPr sz="1300">
                <a:solidFill>
                  <a:schemeClr val="tx1"/>
                </a:solidFill>
                <a:latin typeface="Times New Roman" charset="0"/>
                <a:ea typeface="Arial" charset="0"/>
                <a:cs typeface="Arial" charset="0"/>
              </a:defRPr>
            </a:lvl3pPr>
            <a:lvl4pPr marL="1600200" indent="-228600" eaLnBrk="0" hangingPunct="0">
              <a:defRPr sz="1300">
                <a:solidFill>
                  <a:schemeClr val="tx1"/>
                </a:solidFill>
                <a:latin typeface="Times New Roman" charset="0"/>
                <a:ea typeface="Arial" charset="0"/>
                <a:cs typeface="Arial" charset="0"/>
              </a:defRPr>
            </a:lvl4pPr>
            <a:lvl5pPr marL="2057400" indent="-228600" eaLnBrk="0" hangingPunct="0">
              <a:defRPr sz="13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13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13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13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1300">
                <a:solidFill>
                  <a:schemeClr val="tx1"/>
                </a:solidFill>
                <a:latin typeface="Times New Roman" charset="0"/>
                <a:ea typeface="Arial" charset="0"/>
                <a:cs typeface="Arial" charset="0"/>
              </a:defRPr>
            </a:lvl9pPr>
          </a:lstStyle>
          <a:p>
            <a:pPr eaLnBrk="1" hangingPunct="1"/>
            <a:r>
              <a:rPr lang="en-US" sz="3000" b="1" dirty="0" smtClean="0"/>
              <a:t>H</a:t>
            </a:r>
            <a:endParaRPr lang="en-US" sz="3000" b="1" dirty="0"/>
          </a:p>
        </p:txBody>
      </p:sp>
      <p:sp>
        <p:nvSpPr>
          <p:cNvPr id="96" name="Oval 48"/>
          <p:cNvSpPr>
            <a:spLocks noChangeArrowheads="1"/>
          </p:cNvSpPr>
          <p:nvPr/>
        </p:nvSpPr>
        <p:spPr bwMode="auto">
          <a:xfrm>
            <a:off x="8153400" y="24202828"/>
            <a:ext cx="459520" cy="459459"/>
          </a:xfrm>
          <a:prstGeom prst="ellipse">
            <a:avLst/>
          </a:prstGeom>
          <a:ln>
            <a:headEnd/>
            <a:tailEnd/>
          </a:ln>
        </p:spPr>
        <p:style>
          <a:lnRef idx="0">
            <a:schemeClr val="accent5"/>
          </a:lnRef>
          <a:fillRef idx="3">
            <a:schemeClr val="accent5"/>
          </a:fillRef>
          <a:effectRef idx="3">
            <a:schemeClr val="accent5"/>
          </a:effectRef>
          <a:fontRef idx="minor">
            <a:schemeClr val="lt1"/>
          </a:fontRef>
        </p:style>
        <p:txBody>
          <a:bodyPr/>
          <a:lstStyle/>
          <a:p>
            <a:endParaRPr lang="en-US"/>
          </a:p>
        </p:txBody>
      </p:sp>
      <p:cxnSp>
        <p:nvCxnSpPr>
          <p:cNvPr id="97" name="Straight Arrow Connector 96"/>
          <p:cNvCxnSpPr>
            <a:stCxn id="52" idx="0"/>
            <a:endCxn id="103" idx="4"/>
          </p:cNvCxnSpPr>
          <p:nvPr/>
        </p:nvCxnSpPr>
        <p:spPr bwMode="auto">
          <a:xfrm flipV="1">
            <a:off x="7309056" y="24771152"/>
            <a:ext cx="1183277" cy="1206419"/>
          </a:xfrm>
          <a:prstGeom prst="straightConnector1">
            <a:avLst/>
          </a:prstGeom>
          <a:ln w="38100">
            <a:solidFill>
              <a:schemeClr val="tx1">
                <a:alpha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stCxn id="52" idx="0"/>
            <a:endCxn id="102" idx="4"/>
          </p:cNvCxnSpPr>
          <p:nvPr/>
        </p:nvCxnSpPr>
        <p:spPr bwMode="auto">
          <a:xfrm flipV="1">
            <a:off x="7309056" y="24771152"/>
            <a:ext cx="572149" cy="1206419"/>
          </a:xfrm>
          <a:prstGeom prst="straightConnector1">
            <a:avLst/>
          </a:prstGeom>
          <a:ln w="38100">
            <a:solidFill>
              <a:schemeClr val="tx1">
                <a:alpha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a:stCxn id="55" idx="0"/>
            <a:endCxn id="103" idx="4"/>
          </p:cNvCxnSpPr>
          <p:nvPr/>
        </p:nvCxnSpPr>
        <p:spPr bwMode="auto">
          <a:xfrm flipV="1">
            <a:off x="7965514" y="24771152"/>
            <a:ext cx="526819" cy="1206419"/>
          </a:xfrm>
          <a:prstGeom prst="straightConnector1">
            <a:avLst/>
          </a:prstGeom>
          <a:ln w="38100">
            <a:solidFill>
              <a:schemeClr val="tx1">
                <a:alpha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a:stCxn id="55" idx="0"/>
            <a:endCxn id="102" idx="4"/>
          </p:cNvCxnSpPr>
          <p:nvPr/>
        </p:nvCxnSpPr>
        <p:spPr bwMode="auto">
          <a:xfrm flipH="1" flipV="1">
            <a:off x="7881205" y="24771152"/>
            <a:ext cx="84309" cy="1206419"/>
          </a:xfrm>
          <a:prstGeom prst="straightConnector1">
            <a:avLst/>
          </a:prstGeom>
          <a:ln w="38100">
            <a:solidFill>
              <a:schemeClr val="tx1">
                <a:alpha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a:stCxn id="5" idx="0"/>
            <a:endCxn id="103" idx="4"/>
          </p:cNvCxnSpPr>
          <p:nvPr/>
        </p:nvCxnSpPr>
        <p:spPr bwMode="auto">
          <a:xfrm flipH="1" flipV="1">
            <a:off x="8492333" y="24771152"/>
            <a:ext cx="74934" cy="1206419"/>
          </a:xfrm>
          <a:prstGeom prst="straightConnector1">
            <a:avLst/>
          </a:prstGeom>
          <a:ln w="38100">
            <a:solidFill>
              <a:schemeClr val="tx1">
                <a:alpha val="50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102" name="Oval 24"/>
          <p:cNvSpPr>
            <a:spLocks noChangeArrowheads="1"/>
          </p:cNvSpPr>
          <p:nvPr/>
        </p:nvSpPr>
        <p:spPr bwMode="auto">
          <a:xfrm>
            <a:off x="7651017" y="24312365"/>
            <a:ext cx="460375" cy="458787"/>
          </a:xfrm>
          <a:prstGeom prst="ellipse">
            <a:avLst/>
          </a:prstGeom>
          <a:solidFill>
            <a:srgbClr val="8064A2"/>
          </a:solidFill>
          <a:ln w="25400">
            <a:solidFill>
              <a:srgbClr val="3F3151"/>
            </a:solidFill>
            <a:round/>
            <a:headEnd/>
            <a:tailEnd/>
          </a:ln>
          <a:effectLst>
            <a:outerShdw blurRad="63500" dist="29783" dir="3885598" algn="ctr" rotWithShape="0">
              <a:srgbClr val="3F3151">
                <a:alpha val="50000"/>
              </a:srgbClr>
            </a:outerShdw>
          </a:effectLst>
        </p:spPr>
        <p:txBody>
          <a:bodyPr/>
          <a:lstStyle/>
          <a:p>
            <a:endParaRPr lang="en-US"/>
          </a:p>
        </p:txBody>
      </p:sp>
      <p:sp>
        <p:nvSpPr>
          <p:cNvPr id="103" name="Oval 24"/>
          <p:cNvSpPr>
            <a:spLocks noChangeArrowheads="1"/>
          </p:cNvSpPr>
          <p:nvPr/>
        </p:nvSpPr>
        <p:spPr bwMode="auto">
          <a:xfrm>
            <a:off x="8262145" y="24312365"/>
            <a:ext cx="460375" cy="458787"/>
          </a:xfrm>
          <a:prstGeom prst="ellipse">
            <a:avLst/>
          </a:prstGeom>
          <a:solidFill>
            <a:srgbClr val="8064A2"/>
          </a:solidFill>
          <a:ln w="25400">
            <a:solidFill>
              <a:srgbClr val="3F3151"/>
            </a:solidFill>
            <a:round/>
            <a:headEnd/>
            <a:tailEnd/>
          </a:ln>
          <a:effectLst>
            <a:outerShdw blurRad="63500" dist="29783" dir="3885598" algn="ctr" rotWithShape="0">
              <a:srgbClr val="3F3151">
                <a:alpha val="50000"/>
              </a:srgbClr>
            </a:outerShdw>
          </a:effectLst>
        </p:spPr>
        <p:txBody>
          <a:bodyPr/>
          <a:lstStyle/>
          <a:p>
            <a:endParaRPr lang="en-US"/>
          </a:p>
        </p:txBody>
      </p:sp>
      <p:sp>
        <p:nvSpPr>
          <p:cNvPr id="104" name="Oval 48"/>
          <p:cNvSpPr>
            <a:spLocks noChangeArrowheads="1"/>
          </p:cNvSpPr>
          <p:nvPr/>
        </p:nvSpPr>
        <p:spPr bwMode="auto">
          <a:xfrm>
            <a:off x="7542182" y="24202828"/>
            <a:ext cx="459520" cy="459459"/>
          </a:xfrm>
          <a:prstGeom prst="ellipse">
            <a:avLst/>
          </a:prstGeom>
          <a:ln>
            <a:headEnd/>
            <a:tailEnd/>
          </a:ln>
        </p:spPr>
        <p:style>
          <a:lnRef idx="0">
            <a:schemeClr val="accent5"/>
          </a:lnRef>
          <a:fillRef idx="3">
            <a:schemeClr val="accent5"/>
          </a:fillRef>
          <a:effectRef idx="3">
            <a:schemeClr val="accent5"/>
          </a:effectRef>
          <a:fontRef idx="minor">
            <a:schemeClr val="lt1"/>
          </a:fontRef>
        </p:style>
        <p:txBody>
          <a:bodyPr/>
          <a:lstStyle/>
          <a:p>
            <a:endParaRPr lang="en-US"/>
          </a:p>
        </p:txBody>
      </p:sp>
      <p:sp>
        <p:nvSpPr>
          <p:cNvPr id="105" name="Oval 49"/>
          <p:cNvSpPr>
            <a:spLocks noChangeArrowheads="1"/>
          </p:cNvSpPr>
          <p:nvPr/>
        </p:nvSpPr>
        <p:spPr bwMode="auto">
          <a:xfrm>
            <a:off x="7651591" y="24312223"/>
            <a:ext cx="459520" cy="459459"/>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a:lstStyle/>
          <a:p>
            <a:endParaRPr lang="en-US"/>
          </a:p>
        </p:txBody>
      </p:sp>
      <p:sp>
        <p:nvSpPr>
          <p:cNvPr id="106" name="Oval 49"/>
          <p:cNvSpPr>
            <a:spLocks noChangeArrowheads="1"/>
          </p:cNvSpPr>
          <p:nvPr/>
        </p:nvSpPr>
        <p:spPr bwMode="auto">
          <a:xfrm>
            <a:off x="8262809" y="24312223"/>
            <a:ext cx="459520" cy="459459"/>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a:lstStyle/>
          <a:p>
            <a:endParaRPr lang="en-US"/>
          </a:p>
        </p:txBody>
      </p:sp>
      <p:cxnSp>
        <p:nvCxnSpPr>
          <p:cNvPr id="107" name="Straight Connector 106"/>
          <p:cNvCxnSpPr/>
          <p:nvPr/>
        </p:nvCxnSpPr>
        <p:spPr bwMode="auto">
          <a:xfrm>
            <a:off x="8839200" y="24221553"/>
            <a:ext cx="579756" cy="648613"/>
          </a:xfrm>
          <a:prstGeom prst="line">
            <a:avLst/>
          </a:prstGeom>
          <a:ln w="44450">
            <a:solidFill>
              <a:schemeClr val="bg2">
                <a:lumMod val="10000"/>
              </a:schemeClr>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a:stCxn id="5" idx="0"/>
            <a:endCxn id="102" idx="4"/>
          </p:cNvCxnSpPr>
          <p:nvPr/>
        </p:nvCxnSpPr>
        <p:spPr bwMode="auto">
          <a:xfrm flipH="1" flipV="1">
            <a:off x="7881205" y="24771152"/>
            <a:ext cx="686062" cy="1206419"/>
          </a:xfrm>
          <a:prstGeom prst="straightConnector1">
            <a:avLst/>
          </a:prstGeom>
          <a:ln w="38100">
            <a:solidFill>
              <a:schemeClr val="tx1">
                <a:alpha val="50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109" name="Oval 50"/>
          <p:cNvSpPr>
            <a:spLocks noChangeArrowheads="1"/>
          </p:cNvSpPr>
          <p:nvPr/>
        </p:nvSpPr>
        <p:spPr bwMode="auto">
          <a:xfrm>
            <a:off x="8374539" y="24450153"/>
            <a:ext cx="459520" cy="459459"/>
          </a:xfrm>
          <a:prstGeom prst="ellipse">
            <a:avLst/>
          </a:prstGeom>
          <a:ln>
            <a:headEnd/>
            <a:tailEnd/>
          </a:ln>
        </p:spPr>
        <p:style>
          <a:lnRef idx="0">
            <a:schemeClr val="accent6"/>
          </a:lnRef>
          <a:fillRef idx="3">
            <a:schemeClr val="accent6"/>
          </a:fillRef>
          <a:effectRef idx="3">
            <a:schemeClr val="accent6"/>
          </a:effectRef>
          <a:fontRef idx="minor">
            <a:schemeClr val="lt1"/>
          </a:fontRef>
        </p:style>
        <p:txBody>
          <a:bodyPr/>
          <a:lstStyle/>
          <a:p>
            <a:endParaRPr lang="en-US"/>
          </a:p>
        </p:txBody>
      </p:sp>
      <p:sp>
        <p:nvSpPr>
          <p:cNvPr id="110" name="Oval 50"/>
          <p:cNvSpPr>
            <a:spLocks noChangeArrowheads="1"/>
          </p:cNvSpPr>
          <p:nvPr/>
        </p:nvSpPr>
        <p:spPr bwMode="auto">
          <a:xfrm>
            <a:off x="7755474" y="24450153"/>
            <a:ext cx="459520" cy="459459"/>
          </a:xfrm>
          <a:prstGeom prst="ellipse">
            <a:avLst/>
          </a:prstGeom>
          <a:ln>
            <a:headEnd/>
            <a:tailEnd/>
          </a:ln>
        </p:spPr>
        <p:style>
          <a:lnRef idx="0">
            <a:schemeClr val="accent6"/>
          </a:lnRef>
          <a:fillRef idx="3">
            <a:schemeClr val="accent6"/>
          </a:fillRef>
          <a:effectRef idx="3">
            <a:schemeClr val="accent6"/>
          </a:effectRef>
          <a:fontRef idx="minor">
            <a:schemeClr val="lt1"/>
          </a:fontRef>
        </p:style>
        <p:txBody>
          <a:bodyPr/>
          <a:lstStyle/>
          <a:p>
            <a:endParaRPr lang="en-US"/>
          </a:p>
        </p:txBody>
      </p:sp>
      <p:cxnSp>
        <p:nvCxnSpPr>
          <p:cNvPr id="111" name="Straight Connector 110"/>
          <p:cNvCxnSpPr/>
          <p:nvPr/>
        </p:nvCxnSpPr>
        <p:spPr bwMode="auto">
          <a:xfrm>
            <a:off x="7239000" y="25821753"/>
            <a:ext cx="1600200" cy="0"/>
          </a:xfrm>
          <a:prstGeom prst="line">
            <a:avLst/>
          </a:prstGeom>
          <a:ln w="44450">
            <a:solidFill>
              <a:schemeClr val="bg2">
                <a:lumMod val="10000"/>
              </a:schemeClr>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sp>
        <p:nvSpPr>
          <p:cNvPr id="112" name="TextBox 577"/>
          <p:cNvSpPr txBox="1">
            <a:spLocks noChangeArrowheads="1"/>
          </p:cNvSpPr>
          <p:nvPr/>
        </p:nvSpPr>
        <p:spPr bwMode="auto">
          <a:xfrm>
            <a:off x="7924800" y="25212153"/>
            <a:ext cx="3309640" cy="553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Times New Roman" charset="0"/>
                <a:ea typeface="ＭＳ Ｐゴシック" charset="0"/>
                <a:cs typeface="Arial" charset="0"/>
              </a:defRPr>
            </a:lvl1pPr>
            <a:lvl2pPr marL="742950" indent="-285750" eaLnBrk="0" hangingPunct="0">
              <a:defRPr sz="1300">
                <a:solidFill>
                  <a:schemeClr val="tx1"/>
                </a:solidFill>
                <a:latin typeface="Times New Roman" charset="0"/>
                <a:ea typeface="Arial" charset="0"/>
                <a:cs typeface="Arial" charset="0"/>
              </a:defRPr>
            </a:lvl2pPr>
            <a:lvl3pPr marL="1143000" indent="-228600" eaLnBrk="0" hangingPunct="0">
              <a:defRPr sz="1300">
                <a:solidFill>
                  <a:schemeClr val="tx1"/>
                </a:solidFill>
                <a:latin typeface="Times New Roman" charset="0"/>
                <a:ea typeface="Arial" charset="0"/>
                <a:cs typeface="Arial" charset="0"/>
              </a:defRPr>
            </a:lvl3pPr>
            <a:lvl4pPr marL="1600200" indent="-228600" eaLnBrk="0" hangingPunct="0">
              <a:defRPr sz="1300">
                <a:solidFill>
                  <a:schemeClr val="tx1"/>
                </a:solidFill>
                <a:latin typeface="Times New Roman" charset="0"/>
                <a:ea typeface="Arial" charset="0"/>
                <a:cs typeface="Arial" charset="0"/>
              </a:defRPr>
            </a:lvl4pPr>
            <a:lvl5pPr marL="2057400" indent="-228600" eaLnBrk="0" hangingPunct="0">
              <a:defRPr sz="13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13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13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13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1300">
                <a:solidFill>
                  <a:schemeClr val="tx1"/>
                </a:solidFill>
                <a:latin typeface="Times New Roman" charset="0"/>
                <a:ea typeface="Arial" charset="0"/>
                <a:cs typeface="Arial" charset="0"/>
              </a:defRPr>
            </a:lvl9pPr>
          </a:lstStyle>
          <a:p>
            <a:pPr eaLnBrk="1" hangingPunct="1"/>
            <a:r>
              <a:rPr lang="en-US" sz="3000" b="1" dirty="0" smtClean="0">
                <a:solidFill>
                  <a:srgbClr val="FF0000"/>
                </a:solidFill>
              </a:rPr>
              <a:t>LCN </a:t>
            </a:r>
            <a:r>
              <a:rPr lang="en-US" sz="3000" b="1" dirty="0">
                <a:solidFill>
                  <a:srgbClr val="FF0000"/>
                </a:solidFill>
              </a:rPr>
              <a:t>Size = </a:t>
            </a:r>
            <a:r>
              <a:rPr lang="en-US" sz="3000" b="1" dirty="0" smtClean="0">
                <a:solidFill>
                  <a:srgbClr val="FF0000"/>
                </a:solidFill>
              </a:rPr>
              <a:t>5</a:t>
            </a:r>
            <a:endParaRPr lang="en-US" sz="3000" b="1" dirty="0">
              <a:solidFill>
                <a:srgbClr val="FF0000"/>
              </a:solidFill>
            </a:endParaRPr>
          </a:p>
        </p:txBody>
      </p:sp>
      <p:sp>
        <p:nvSpPr>
          <p:cNvPr id="113" name="Oval 24"/>
          <p:cNvSpPr>
            <a:spLocks noChangeArrowheads="1"/>
          </p:cNvSpPr>
          <p:nvPr/>
        </p:nvSpPr>
        <p:spPr bwMode="auto">
          <a:xfrm>
            <a:off x="7039097" y="24331091"/>
            <a:ext cx="460375" cy="458787"/>
          </a:xfrm>
          <a:prstGeom prst="ellipse">
            <a:avLst/>
          </a:prstGeom>
          <a:solidFill>
            <a:srgbClr val="8064A2"/>
          </a:solidFill>
          <a:ln w="25400">
            <a:solidFill>
              <a:srgbClr val="3F3151"/>
            </a:solidFill>
            <a:round/>
            <a:headEnd/>
            <a:tailEnd/>
          </a:ln>
          <a:effectLst>
            <a:outerShdw blurRad="63500" dist="29783" dir="3885598" algn="ctr" rotWithShape="0">
              <a:srgbClr val="3F3151">
                <a:alpha val="50000"/>
              </a:srgbClr>
            </a:outerShdw>
          </a:effectLst>
        </p:spPr>
        <p:txBody>
          <a:bodyPr/>
          <a:lstStyle/>
          <a:p>
            <a:endParaRPr lang="en-US"/>
          </a:p>
        </p:txBody>
      </p:sp>
      <p:sp>
        <p:nvSpPr>
          <p:cNvPr id="114" name="Oval 48"/>
          <p:cNvSpPr>
            <a:spLocks noChangeArrowheads="1"/>
          </p:cNvSpPr>
          <p:nvPr/>
        </p:nvSpPr>
        <p:spPr bwMode="auto">
          <a:xfrm>
            <a:off x="6930262" y="24221554"/>
            <a:ext cx="459520" cy="459459"/>
          </a:xfrm>
          <a:prstGeom prst="ellipse">
            <a:avLst/>
          </a:prstGeom>
          <a:ln>
            <a:headEnd/>
            <a:tailEnd/>
          </a:ln>
        </p:spPr>
        <p:style>
          <a:lnRef idx="0">
            <a:schemeClr val="accent5"/>
          </a:lnRef>
          <a:fillRef idx="3">
            <a:schemeClr val="accent5"/>
          </a:fillRef>
          <a:effectRef idx="3">
            <a:schemeClr val="accent5"/>
          </a:effectRef>
          <a:fontRef idx="minor">
            <a:schemeClr val="lt1"/>
          </a:fontRef>
        </p:style>
        <p:txBody>
          <a:bodyPr/>
          <a:lstStyle/>
          <a:p>
            <a:endParaRPr lang="en-US"/>
          </a:p>
        </p:txBody>
      </p:sp>
      <p:sp>
        <p:nvSpPr>
          <p:cNvPr id="115" name="Oval 49"/>
          <p:cNvSpPr>
            <a:spLocks noChangeArrowheads="1"/>
          </p:cNvSpPr>
          <p:nvPr/>
        </p:nvSpPr>
        <p:spPr bwMode="auto">
          <a:xfrm>
            <a:off x="7039671" y="24330949"/>
            <a:ext cx="459520" cy="459459"/>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a:lstStyle/>
          <a:p>
            <a:endParaRPr lang="en-US"/>
          </a:p>
        </p:txBody>
      </p:sp>
      <p:cxnSp>
        <p:nvCxnSpPr>
          <p:cNvPr id="116" name="Straight Arrow Connector 115"/>
          <p:cNvCxnSpPr>
            <a:stCxn id="52" idx="0"/>
            <a:endCxn id="113" idx="4"/>
          </p:cNvCxnSpPr>
          <p:nvPr/>
        </p:nvCxnSpPr>
        <p:spPr bwMode="auto">
          <a:xfrm flipH="1" flipV="1">
            <a:off x="7269285" y="24789878"/>
            <a:ext cx="39771" cy="1187693"/>
          </a:xfrm>
          <a:prstGeom prst="straightConnector1">
            <a:avLst/>
          </a:prstGeom>
          <a:ln w="38100">
            <a:solidFill>
              <a:schemeClr val="tx1">
                <a:alpha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a:stCxn id="33" idx="0"/>
            <a:endCxn id="113" idx="4"/>
          </p:cNvCxnSpPr>
          <p:nvPr/>
        </p:nvCxnSpPr>
        <p:spPr bwMode="auto">
          <a:xfrm flipH="1" flipV="1">
            <a:off x="7269285" y="24789878"/>
            <a:ext cx="695955" cy="1187692"/>
          </a:xfrm>
          <a:prstGeom prst="straightConnector1">
            <a:avLst/>
          </a:prstGeom>
          <a:ln w="38100">
            <a:solidFill>
              <a:schemeClr val="tx1">
                <a:alpha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a:stCxn id="5" idx="0"/>
            <a:endCxn id="115" idx="4"/>
          </p:cNvCxnSpPr>
          <p:nvPr/>
        </p:nvCxnSpPr>
        <p:spPr bwMode="auto">
          <a:xfrm flipH="1" flipV="1">
            <a:off x="7269431" y="24790408"/>
            <a:ext cx="1297836" cy="1187163"/>
          </a:xfrm>
          <a:prstGeom prst="straightConnector1">
            <a:avLst/>
          </a:prstGeom>
          <a:ln w="38100">
            <a:solidFill>
              <a:schemeClr val="tx1">
                <a:alpha val="50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119" name="Oval 50"/>
          <p:cNvSpPr>
            <a:spLocks noChangeArrowheads="1"/>
          </p:cNvSpPr>
          <p:nvPr/>
        </p:nvSpPr>
        <p:spPr bwMode="auto">
          <a:xfrm>
            <a:off x="7160480" y="24450153"/>
            <a:ext cx="459520" cy="459459"/>
          </a:xfrm>
          <a:prstGeom prst="ellipse">
            <a:avLst/>
          </a:prstGeom>
          <a:ln>
            <a:headEnd/>
            <a:tailEnd/>
          </a:ln>
        </p:spPr>
        <p:style>
          <a:lnRef idx="0">
            <a:schemeClr val="accent6"/>
          </a:lnRef>
          <a:fillRef idx="3">
            <a:schemeClr val="accent6"/>
          </a:fillRef>
          <a:effectRef idx="3">
            <a:schemeClr val="accent6"/>
          </a:effectRef>
          <a:fontRef idx="minor">
            <a:schemeClr val="lt1"/>
          </a:fontRef>
        </p:style>
        <p:txBody>
          <a:bodyPr/>
          <a:lstStyle/>
          <a:p>
            <a:endParaRPr lang="en-US"/>
          </a:p>
        </p:txBody>
      </p:sp>
      <p:sp>
        <p:nvSpPr>
          <p:cNvPr id="120" name="Oval 28" descr="Large grid"/>
          <p:cNvSpPr>
            <a:spLocks noChangeArrowheads="1"/>
          </p:cNvSpPr>
          <p:nvPr/>
        </p:nvSpPr>
        <p:spPr bwMode="auto">
          <a:xfrm>
            <a:off x="6409399" y="27736800"/>
            <a:ext cx="459520" cy="459459"/>
          </a:xfrm>
          <a:prstGeom prst="ellipse">
            <a:avLst/>
          </a:prstGeom>
          <a:pattFill prst="lgGrid">
            <a:fgClr>
              <a:srgbClr val="4E6128"/>
            </a:fgClr>
            <a:bgClr>
              <a:srgbClr val="D6E3BC"/>
            </a:bgClr>
          </a:pattFill>
          <a:ln w="25400">
            <a:solidFill>
              <a:srgbClr val="4E6128"/>
            </a:solidFill>
            <a:round/>
            <a:headEnd/>
            <a:tailEnd/>
          </a:ln>
        </p:spPr>
        <p:txBody>
          <a:bodyPr/>
          <a:lstStyle/>
          <a:p>
            <a:endParaRPr lang="en-US"/>
          </a:p>
        </p:txBody>
      </p:sp>
      <p:sp>
        <p:nvSpPr>
          <p:cNvPr id="121" name="Oval 30" descr="Large grid"/>
          <p:cNvSpPr>
            <a:spLocks noChangeArrowheads="1"/>
          </p:cNvSpPr>
          <p:nvPr/>
        </p:nvSpPr>
        <p:spPr bwMode="auto">
          <a:xfrm>
            <a:off x="6510830" y="27861510"/>
            <a:ext cx="459520" cy="459459"/>
          </a:xfrm>
          <a:prstGeom prst="ellipse">
            <a:avLst/>
          </a:prstGeom>
          <a:pattFill prst="lgGrid">
            <a:fgClr>
              <a:srgbClr val="C0504D"/>
            </a:fgClr>
            <a:bgClr>
              <a:srgbClr val="F2DBDB"/>
            </a:bgClr>
          </a:pattFill>
          <a:ln w="25400">
            <a:solidFill>
              <a:srgbClr val="943634"/>
            </a:solidFill>
            <a:round/>
            <a:headEnd/>
            <a:tailEnd/>
          </a:ln>
        </p:spPr>
        <p:txBody>
          <a:bodyPr/>
          <a:lstStyle/>
          <a:p>
            <a:endParaRPr lang="en-US"/>
          </a:p>
        </p:txBody>
      </p:sp>
      <p:sp>
        <p:nvSpPr>
          <p:cNvPr id="122" name="Oval 31" descr="Large grid"/>
          <p:cNvSpPr>
            <a:spLocks noChangeArrowheads="1"/>
          </p:cNvSpPr>
          <p:nvPr/>
        </p:nvSpPr>
        <p:spPr bwMode="auto">
          <a:xfrm>
            <a:off x="6621380" y="27953402"/>
            <a:ext cx="459520" cy="459459"/>
          </a:xfrm>
          <a:prstGeom prst="ellipse">
            <a:avLst/>
          </a:prstGeom>
          <a:pattFill prst="lgGrid">
            <a:fgClr>
              <a:srgbClr val="1F497D"/>
            </a:fgClr>
            <a:bgClr>
              <a:srgbClr val="C6D9F1"/>
            </a:bgClr>
          </a:pattFill>
          <a:ln w="25400">
            <a:solidFill>
              <a:srgbClr val="1F497D"/>
            </a:solidFill>
            <a:round/>
            <a:headEnd/>
            <a:tailEnd/>
          </a:ln>
        </p:spPr>
        <p:txBody>
          <a:bodyPr/>
          <a:lstStyle/>
          <a:p>
            <a:endParaRPr lang="en-US"/>
          </a:p>
        </p:txBody>
      </p:sp>
      <p:sp>
        <p:nvSpPr>
          <p:cNvPr id="123" name="Oval 36" descr="Wide downward diagonal"/>
          <p:cNvSpPr>
            <a:spLocks noChangeArrowheads="1"/>
          </p:cNvSpPr>
          <p:nvPr/>
        </p:nvSpPr>
        <p:spPr bwMode="auto">
          <a:xfrm>
            <a:off x="6408261" y="27741176"/>
            <a:ext cx="459520" cy="459459"/>
          </a:xfrm>
          <a:prstGeom prst="ellipse">
            <a:avLst/>
          </a:prstGeom>
          <a:pattFill prst="wdDnDiag">
            <a:fgClr>
              <a:srgbClr val="4E6128"/>
            </a:fgClr>
            <a:bgClr>
              <a:srgbClr val="D6E3BC"/>
            </a:bgClr>
          </a:pattFill>
          <a:ln w="25400">
            <a:solidFill>
              <a:srgbClr val="4E6128"/>
            </a:solidFill>
            <a:round/>
            <a:headEnd/>
            <a:tailEnd/>
          </a:ln>
        </p:spPr>
        <p:txBody>
          <a:bodyPr/>
          <a:lstStyle/>
          <a:p>
            <a:endParaRPr lang="en-US"/>
          </a:p>
        </p:txBody>
      </p:sp>
      <p:sp>
        <p:nvSpPr>
          <p:cNvPr id="124" name="Oval 37" descr="Wide downward diagonal"/>
          <p:cNvSpPr>
            <a:spLocks noChangeArrowheads="1"/>
          </p:cNvSpPr>
          <p:nvPr/>
        </p:nvSpPr>
        <p:spPr bwMode="auto">
          <a:xfrm>
            <a:off x="6518809" y="27865886"/>
            <a:ext cx="459520" cy="459459"/>
          </a:xfrm>
          <a:prstGeom prst="ellipse">
            <a:avLst/>
          </a:prstGeom>
          <a:pattFill prst="wdDnDiag">
            <a:fgClr>
              <a:srgbClr val="C0504D"/>
            </a:fgClr>
            <a:bgClr>
              <a:srgbClr val="F2DBDB"/>
            </a:bgClr>
          </a:pattFill>
          <a:ln w="25400">
            <a:solidFill>
              <a:srgbClr val="943634"/>
            </a:solidFill>
            <a:round/>
            <a:headEnd/>
            <a:tailEnd/>
          </a:ln>
        </p:spPr>
        <p:txBody>
          <a:bodyPr/>
          <a:lstStyle/>
          <a:p>
            <a:endParaRPr lang="en-US"/>
          </a:p>
        </p:txBody>
      </p:sp>
      <p:sp>
        <p:nvSpPr>
          <p:cNvPr id="125" name="Oval 38" descr="Wide downward diagonal"/>
          <p:cNvSpPr>
            <a:spLocks noChangeArrowheads="1"/>
          </p:cNvSpPr>
          <p:nvPr/>
        </p:nvSpPr>
        <p:spPr bwMode="auto">
          <a:xfrm>
            <a:off x="6627080" y="27957778"/>
            <a:ext cx="459520" cy="459459"/>
          </a:xfrm>
          <a:prstGeom prst="ellipse">
            <a:avLst/>
          </a:prstGeom>
          <a:pattFill prst="wdDnDiag">
            <a:fgClr>
              <a:srgbClr val="1F497D"/>
            </a:fgClr>
            <a:bgClr>
              <a:srgbClr val="C6D9F1"/>
            </a:bgClr>
          </a:pattFill>
          <a:ln w="25400">
            <a:solidFill>
              <a:srgbClr val="1F497D"/>
            </a:solidFill>
            <a:round/>
            <a:headEnd/>
            <a:tailEnd/>
          </a:ln>
        </p:spPr>
        <p:txBody>
          <a:bodyPr/>
          <a:lstStyle/>
          <a:p>
            <a:endParaRPr lang="en-US"/>
          </a:p>
        </p:txBody>
      </p:sp>
      <p:sp>
        <p:nvSpPr>
          <p:cNvPr id="126" name="Oval 28" descr="Large grid"/>
          <p:cNvSpPr>
            <a:spLocks noChangeArrowheads="1"/>
          </p:cNvSpPr>
          <p:nvPr/>
        </p:nvSpPr>
        <p:spPr bwMode="auto">
          <a:xfrm>
            <a:off x="7704799" y="27736800"/>
            <a:ext cx="459520" cy="459459"/>
          </a:xfrm>
          <a:prstGeom prst="ellipse">
            <a:avLst/>
          </a:prstGeom>
          <a:pattFill prst="lgGrid">
            <a:fgClr>
              <a:srgbClr val="4E6128"/>
            </a:fgClr>
            <a:bgClr>
              <a:srgbClr val="D6E3BC"/>
            </a:bgClr>
          </a:pattFill>
          <a:ln w="25400">
            <a:solidFill>
              <a:srgbClr val="4E6128"/>
            </a:solidFill>
            <a:round/>
            <a:headEnd/>
            <a:tailEnd/>
          </a:ln>
        </p:spPr>
        <p:txBody>
          <a:bodyPr/>
          <a:lstStyle/>
          <a:p>
            <a:endParaRPr lang="en-US"/>
          </a:p>
        </p:txBody>
      </p:sp>
      <p:sp>
        <p:nvSpPr>
          <p:cNvPr id="127" name="Oval 30" descr="Large grid"/>
          <p:cNvSpPr>
            <a:spLocks noChangeArrowheads="1"/>
          </p:cNvSpPr>
          <p:nvPr/>
        </p:nvSpPr>
        <p:spPr bwMode="auto">
          <a:xfrm>
            <a:off x="7806230" y="27861510"/>
            <a:ext cx="459520" cy="459459"/>
          </a:xfrm>
          <a:prstGeom prst="ellipse">
            <a:avLst/>
          </a:prstGeom>
          <a:pattFill prst="lgGrid">
            <a:fgClr>
              <a:srgbClr val="C0504D"/>
            </a:fgClr>
            <a:bgClr>
              <a:srgbClr val="F2DBDB"/>
            </a:bgClr>
          </a:pattFill>
          <a:ln w="25400">
            <a:solidFill>
              <a:srgbClr val="943634"/>
            </a:solidFill>
            <a:round/>
            <a:headEnd/>
            <a:tailEnd/>
          </a:ln>
        </p:spPr>
        <p:txBody>
          <a:bodyPr/>
          <a:lstStyle/>
          <a:p>
            <a:endParaRPr lang="en-US"/>
          </a:p>
        </p:txBody>
      </p:sp>
      <p:sp>
        <p:nvSpPr>
          <p:cNvPr id="128" name="Oval 31" descr="Large grid"/>
          <p:cNvSpPr>
            <a:spLocks noChangeArrowheads="1"/>
          </p:cNvSpPr>
          <p:nvPr/>
        </p:nvSpPr>
        <p:spPr bwMode="auto">
          <a:xfrm>
            <a:off x="7916780" y="27953402"/>
            <a:ext cx="459520" cy="459459"/>
          </a:xfrm>
          <a:prstGeom prst="ellipse">
            <a:avLst/>
          </a:prstGeom>
          <a:pattFill prst="lgGrid">
            <a:fgClr>
              <a:srgbClr val="1F497D"/>
            </a:fgClr>
            <a:bgClr>
              <a:srgbClr val="C6D9F1"/>
            </a:bgClr>
          </a:pattFill>
          <a:ln w="25400">
            <a:solidFill>
              <a:srgbClr val="1F497D"/>
            </a:solidFill>
            <a:round/>
            <a:headEnd/>
            <a:tailEnd/>
          </a:ln>
        </p:spPr>
        <p:txBody>
          <a:bodyPr/>
          <a:lstStyle/>
          <a:p>
            <a:endParaRPr lang="en-US"/>
          </a:p>
        </p:txBody>
      </p:sp>
      <p:sp>
        <p:nvSpPr>
          <p:cNvPr id="129" name="Oval 36" descr="Wide downward diagonal"/>
          <p:cNvSpPr>
            <a:spLocks noChangeArrowheads="1"/>
          </p:cNvSpPr>
          <p:nvPr/>
        </p:nvSpPr>
        <p:spPr bwMode="auto">
          <a:xfrm>
            <a:off x="7703661" y="27741176"/>
            <a:ext cx="459520" cy="459459"/>
          </a:xfrm>
          <a:prstGeom prst="ellipse">
            <a:avLst/>
          </a:prstGeom>
          <a:pattFill prst="wdDnDiag">
            <a:fgClr>
              <a:srgbClr val="4E6128"/>
            </a:fgClr>
            <a:bgClr>
              <a:srgbClr val="D6E3BC"/>
            </a:bgClr>
          </a:pattFill>
          <a:ln w="25400">
            <a:solidFill>
              <a:srgbClr val="4E6128"/>
            </a:solidFill>
            <a:round/>
            <a:headEnd/>
            <a:tailEnd/>
          </a:ln>
        </p:spPr>
        <p:txBody>
          <a:bodyPr/>
          <a:lstStyle/>
          <a:p>
            <a:endParaRPr lang="en-US"/>
          </a:p>
        </p:txBody>
      </p:sp>
      <p:sp>
        <p:nvSpPr>
          <p:cNvPr id="130" name="Oval 37" descr="Wide downward diagonal"/>
          <p:cNvSpPr>
            <a:spLocks noChangeArrowheads="1"/>
          </p:cNvSpPr>
          <p:nvPr/>
        </p:nvSpPr>
        <p:spPr bwMode="auto">
          <a:xfrm>
            <a:off x="7814209" y="27865886"/>
            <a:ext cx="459520" cy="459459"/>
          </a:xfrm>
          <a:prstGeom prst="ellipse">
            <a:avLst/>
          </a:prstGeom>
          <a:pattFill prst="wdDnDiag">
            <a:fgClr>
              <a:srgbClr val="C0504D"/>
            </a:fgClr>
            <a:bgClr>
              <a:srgbClr val="F2DBDB"/>
            </a:bgClr>
          </a:pattFill>
          <a:ln w="25400">
            <a:solidFill>
              <a:srgbClr val="943634"/>
            </a:solidFill>
            <a:round/>
            <a:headEnd/>
            <a:tailEnd/>
          </a:ln>
        </p:spPr>
        <p:txBody>
          <a:bodyPr/>
          <a:lstStyle/>
          <a:p>
            <a:endParaRPr lang="en-US"/>
          </a:p>
        </p:txBody>
      </p:sp>
      <p:sp>
        <p:nvSpPr>
          <p:cNvPr id="131" name="Oval 38" descr="Wide downward diagonal"/>
          <p:cNvSpPr>
            <a:spLocks noChangeArrowheads="1"/>
          </p:cNvSpPr>
          <p:nvPr/>
        </p:nvSpPr>
        <p:spPr bwMode="auto">
          <a:xfrm>
            <a:off x="7922480" y="27957778"/>
            <a:ext cx="459520" cy="459459"/>
          </a:xfrm>
          <a:prstGeom prst="ellipse">
            <a:avLst/>
          </a:prstGeom>
          <a:pattFill prst="wdDnDiag">
            <a:fgClr>
              <a:srgbClr val="1F497D"/>
            </a:fgClr>
            <a:bgClr>
              <a:srgbClr val="C6D9F1"/>
            </a:bgClr>
          </a:pattFill>
          <a:ln w="25400">
            <a:solidFill>
              <a:srgbClr val="1F497D"/>
            </a:solidFill>
            <a:round/>
            <a:headEnd/>
            <a:tailEnd/>
          </a:ln>
        </p:spPr>
        <p:txBody>
          <a:bodyPr/>
          <a:lstStyle/>
          <a:p>
            <a:endParaRPr lang="en-US"/>
          </a:p>
        </p:txBody>
      </p:sp>
      <p:sp>
        <p:nvSpPr>
          <p:cNvPr id="132" name="Oval 28" descr="Large grid"/>
          <p:cNvSpPr>
            <a:spLocks noChangeArrowheads="1"/>
          </p:cNvSpPr>
          <p:nvPr/>
        </p:nvSpPr>
        <p:spPr bwMode="auto">
          <a:xfrm>
            <a:off x="9076399" y="27736800"/>
            <a:ext cx="459520" cy="459459"/>
          </a:xfrm>
          <a:prstGeom prst="ellipse">
            <a:avLst/>
          </a:prstGeom>
          <a:pattFill prst="lgGrid">
            <a:fgClr>
              <a:srgbClr val="4E6128"/>
            </a:fgClr>
            <a:bgClr>
              <a:srgbClr val="D6E3BC"/>
            </a:bgClr>
          </a:pattFill>
          <a:ln w="25400">
            <a:solidFill>
              <a:srgbClr val="4E6128"/>
            </a:solidFill>
            <a:round/>
            <a:headEnd/>
            <a:tailEnd/>
          </a:ln>
        </p:spPr>
        <p:txBody>
          <a:bodyPr/>
          <a:lstStyle/>
          <a:p>
            <a:endParaRPr lang="en-US"/>
          </a:p>
        </p:txBody>
      </p:sp>
      <p:sp>
        <p:nvSpPr>
          <p:cNvPr id="133" name="Oval 30" descr="Large grid"/>
          <p:cNvSpPr>
            <a:spLocks noChangeArrowheads="1"/>
          </p:cNvSpPr>
          <p:nvPr/>
        </p:nvSpPr>
        <p:spPr bwMode="auto">
          <a:xfrm>
            <a:off x="9177830" y="27861510"/>
            <a:ext cx="459520" cy="459459"/>
          </a:xfrm>
          <a:prstGeom prst="ellipse">
            <a:avLst/>
          </a:prstGeom>
          <a:pattFill prst="lgGrid">
            <a:fgClr>
              <a:srgbClr val="C0504D"/>
            </a:fgClr>
            <a:bgClr>
              <a:srgbClr val="F2DBDB"/>
            </a:bgClr>
          </a:pattFill>
          <a:ln w="25400">
            <a:solidFill>
              <a:srgbClr val="943634"/>
            </a:solidFill>
            <a:round/>
            <a:headEnd/>
            <a:tailEnd/>
          </a:ln>
        </p:spPr>
        <p:txBody>
          <a:bodyPr/>
          <a:lstStyle/>
          <a:p>
            <a:endParaRPr lang="en-US"/>
          </a:p>
        </p:txBody>
      </p:sp>
      <p:sp>
        <p:nvSpPr>
          <p:cNvPr id="134" name="Oval 31" descr="Large grid"/>
          <p:cNvSpPr>
            <a:spLocks noChangeArrowheads="1"/>
          </p:cNvSpPr>
          <p:nvPr/>
        </p:nvSpPr>
        <p:spPr bwMode="auto">
          <a:xfrm>
            <a:off x="9288380" y="27953402"/>
            <a:ext cx="459520" cy="459459"/>
          </a:xfrm>
          <a:prstGeom prst="ellipse">
            <a:avLst/>
          </a:prstGeom>
          <a:pattFill prst="lgGrid">
            <a:fgClr>
              <a:srgbClr val="1F497D"/>
            </a:fgClr>
            <a:bgClr>
              <a:srgbClr val="C6D9F1"/>
            </a:bgClr>
          </a:pattFill>
          <a:ln w="25400">
            <a:solidFill>
              <a:srgbClr val="1F497D"/>
            </a:solidFill>
            <a:round/>
            <a:headEnd/>
            <a:tailEnd/>
          </a:ln>
        </p:spPr>
        <p:txBody>
          <a:bodyPr/>
          <a:lstStyle/>
          <a:p>
            <a:endParaRPr lang="en-US"/>
          </a:p>
        </p:txBody>
      </p:sp>
      <p:sp>
        <p:nvSpPr>
          <p:cNvPr id="135" name="Oval 36" descr="Wide downward diagonal"/>
          <p:cNvSpPr>
            <a:spLocks noChangeArrowheads="1"/>
          </p:cNvSpPr>
          <p:nvPr/>
        </p:nvSpPr>
        <p:spPr bwMode="auto">
          <a:xfrm>
            <a:off x="9075261" y="27741176"/>
            <a:ext cx="459520" cy="459459"/>
          </a:xfrm>
          <a:prstGeom prst="ellipse">
            <a:avLst/>
          </a:prstGeom>
          <a:pattFill prst="wdDnDiag">
            <a:fgClr>
              <a:srgbClr val="4E6128"/>
            </a:fgClr>
            <a:bgClr>
              <a:srgbClr val="D6E3BC"/>
            </a:bgClr>
          </a:pattFill>
          <a:ln w="25400">
            <a:solidFill>
              <a:srgbClr val="4E6128"/>
            </a:solidFill>
            <a:round/>
            <a:headEnd/>
            <a:tailEnd/>
          </a:ln>
        </p:spPr>
        <p:txBody>
          <a:bodyPr/>
          <a:lstStyle/>
          <a:p>
            <a:endParaRPr lang="en-US"/>
          </a:p>
        </p:txBody>
      </p:sp>
      <p:sp>
        <p:nvSpPr>
          <p:cNvPr id="136" name="Oval 37" descr="Wide downward diagonal"/>
          <p:cNvSpPr>
            <a:spLocks noChangeArrowheads="1"/>
          </p:cNvSpPr>
          <p:nvPr/>
        </p:nvSpPr>
        <p:spPr bwMode="auto">
          <a:xfrm>
            <a:off x="9185809" y="27865886"/>
            <a:ext cx="459520" cy="459459"/>
          </a:xfrm>
          <a:prstGeom prst="ellipse">
            <a:avLst/>
          </a:prstGeom>
          <a:pattFill prst="wdDnDiag">
            <a:fgClr>
              <a:srgbClr val="C0504D"/>
            </a:fgClr>
            <a:bgClr>
              <a:srgbClr val="F2DBDB"/>
            </a:bgClr>
          </a:pattFill>
          <a:ln w="25400">
            <a:solidFill>
              <a:srgbClr val="943634"/>
            </a:solidFill>
            <a:round/>
            <a:headEnd/>
            <a:tailEnd/>
          </a:ln>
        </p:spPr>
        <p:txBody>
          <a:bodyPr/>
          <a:lstStyle/>
          <a:p>
            <a:endParaRPr lang="en-US"/>
          </a:p>
        </p:txBody>
      </p:sp>
      <p:sp>
        <p:nvSpPr>
          <p:cNvPr id="137" name="Oval 38" descr="Wide downward diagonal"/>
          <p:cNvSpPr>
            <a:spLocks noChangeArrowheads="1"/>
          </p:cNvSpPr>
          <p:nvPr/>
        </p:nvSpPr>
        <p:spPr bwMode="auto">
          <a:xfrm>
            <a:off x="9294080" y="27957778"/>
            <a:ext cx="459520" cy="459459"/>
          </a:xfrm>
          <a:prstGeom prst="ellipse">
            <a:avLst/>
          </a:prstGeom>
          <a:pattFill prst="wdDnDiag">
            <a:fgClr>
              <a:srgbClr val="1F497D"/>
            </a:fgClr>
            <a:bgClr>
              <a:srgbClr val="C6D9F1"/>
            </a:bgClr>
          </a:pattFill>
          <a:ln w="25400">
            <a:solidFill>
              <a:srgbClr val="1F497D"/>
            </a:solidFill>
            <a:round/>
            <a:headEnd/>
            <a:tailEnd/>
          </a:ln>
        </p:spPr>
        <p:txBody>
          <a:bodyPr/>
          <a:lstStyle/>
          <a:p>
            <a:endParaRPr lang="en-US"/>
          </a:p>
        </p:txBody>
      </p:sp>
      <p:sp>
        <p:nvSpPr>
          <p:cNvPr id="148" name="TextBox 147"/>
          <p:cNvSpPr txBox="1"/>
          <p:nvPr/>
        </p:nvSpPr>
        <p:spPr>
          <a:xfrm>
            <a:off x="0" y="6488668"/>
            <a:ext cx="9324709" cy="369332"/>
          </a:xfrm>
          <a:prstGeom prst="rect">
            <a:avLst/>
          </a:prstGeom>
          <a:noFill/>
        </p:spPr>
        <p:txBody>
          <a:bodyPr wrap="square" rtlCol="0">
            <a:spAutoFit/>
          </a:bodyPr>
          <a:lstStyle/>
          <a:p>
            <a:r>
              <a:rPr lang="en-US" dirty="0" smtClean="0"/>
              <a:t>Le, et al., </a:t>
            </a:r>
            <a:r>
              <a:rPr lang="en-US" i="1" dirty="0" smtClean="0"/>
              <a:t>Building high-level features using large-scale unsupervised learning</a:t>
            </a:r>
            <a:r>
              <a:rPr lang="en-US" dirty="0" smtClean="0"/>
              <a:t>. ICML 2012</a:t>
            </a:r>
            <a:endParaRPr lang="en-US" dirty="0"/>
          </a:p>
        </p:txBody>
      </p:sp>
      <p:sp>
        <p:nvSpPr>
          <p:cNvPr id="138" name="Rectangle 137"/>
          <p:cNvSpPr/>
          <p:nvPr/>
        </p:nvSpPr>
        <p:spPr>
          <a:xfrm>
            <a:off x="438666" y="4960684"/>
            <a:ext cx="1475489" cy="41881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Image</a:t>
            </a:r>
            <a:endParaRPr lang="en-US" dirty="0"/>
          </a:p>
        </p:txBody>
      </p:sp>
      <p:cxnSp>
        <p:nvCxnSpPr>
          <p:cNvPr id="141" name="Straight Arrow Connector 140"/>
          <p:cNvCxnSpPr>
            <a:stCxn id="138" idx="0"/>
            <a:endCxn id="152" idx="2"/>
          </p:cNvCxnSpPr>
          <p:nvPr/>
        </p:nvCxnSpPr>
        <p:spPr>
          <a:xfrm flipV="1">
            <a:off x="1176411" y="4234131"/>
            <a:ext cx="0" cy="72655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2" name="Rectangle 151"/>
          <p:cNvSpPr/>
          <p:nvPr/>
        </p:nvSpPr>
        <p:spPr>
          <a:xfrm>
            <a:off x="438666" y="3815321"/>
            <a:ext cx="1475489" cy="4188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RICA</a:t>
            </a:r>
            <a:endParaRPr lang="en-US" dirty="0"/>
          </a:p>
        </p:txBody>
      </p:sp>
      <p:sp>
        <p:nvSpPr>
          <p:cNvPr id="179" name="Rectangle 178"/>
          <p:cNvSpPr/>
          <p:nvPr/>
        </p:nvSpPr>
        <p:spPr>
          <a:xfrm>
            <a:off x="438666" y="2650609"/>
            <a:ext cx="1475489" cy="4188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RICA</a:t>
            </a:r>
            <a:endParaRPr lang="en-US" dirty="0"/>
          </a:p>
        </p:txBody>
      </p:sp>
      <p:cxnSp>
        <p:nvCxnSpPr>
          <p:cNvPr id="180" name="Straight Arrow Connector 179"/>
          <p:cNvCxnSpPr>
            <a:stCxn id="152" idx="0"/>
            <a:endCxn id="179" idx="2"/>
          </p:cNvCxnSpPr>
          <p:nvPr/>
        </p:nvCxnSpPr>
        <p:spPr>
          <a:xfrm flipV="1">
            <a:off x="1176411" y="3069419"/>
            <a:ext cx="0" cy="74590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85" name="Rectangle 184"/>
          <p:cNvSpPr/>
          <p:nvPr/>
        </p:nvSpPr>
        <p:spPr>
          <a:xfrm>
            <a:off x="438666" y="1479412"/>
            <a:ext cx="1475489" cy="4188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RICA</a:t>
            </a:r>
            <a:endParaRPr lang="en-US" dirty="0"/>
          </a:p>
        </p:txBody>
      </p:sp>
      <p:cxnSp>
        <p:nvCxnSpPr>
          <p:cNvPr id="186" name="Straight Arrow Connector 185"/>
          <p:cNvCxnSpPr>
            <a:stCxn id="179" idx="0"/>
            <a:endCxn id="185" idx="2"/>
          </p:cNvCxnSpPr>
          <p:nvPr/>
        </p:nvCxnSpPr>
        <p:spPr>
          <a:xfrm flipV="1">
            <a:off x="1176411" y="1898222"/>
            <a:ext cx="0" cy="7523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 name="Donut 2"/>
          <p:cNvSpPr/>
          <p:nvPr/>
        </p:nvSpPr>
        <p:spPr>
          <a:xfrm>
            <a:off x="3211953" y="2479729"/>
            <a:ext cx="1912675" cy="594883"/>
          </a:xfrm>
          <a:prstGeom prst="donut">
            <a:avLst>
              <a:gd name="adj" fmla="val 2060"/>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rgbClr val="FF0000"/>
              </a:solidFill>
            </a:endParaRPr>
          </a:p>
        </p:txBody>
      </p:sp>
      <p:sp>
        <p:nvSpPr>
          <p:cNvPr id="145" name="Donut 144"/>
          <p:cNvSpPr/>
          <p:nvPr/>
        </p:nvSpPr>
        <p:spPr>
          <a:xfrm>
            <a:off x="2678912" y="3353484"/>
            <a:ext cx="1489378" cy="594883"/>
          </a:xfrm>
          <a:prstGeom prst="donut">
            <a:avLst>
              <a:gd name="adj" fmla="val 2060"/>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rgbClr val="FF0000"/>
              </a:solidFill>
            </a:endParaRPr>
          </a:p>
        </p:txBody>
      </p:sp>
      <p:sp>
        <p:nvSpPr>
          <p:cNvPr id="146" name="Donut 145"/>
          <p:cNvSpPr/>
          <p:nvPr/>
        </p:nvSpPr>
        <p:spPr>
          <a:xfrm>
            <a:off x="3211953" y="1884846"/>
            <a:ext cx="1912675" cy="594883"/>
          </a:xfrm>
          <a:prstGeom prst="donut">
            <a:avLst>
              <a:gd name="adj" fmla="val 2060"/>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34667850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5" grpId="0" animBg="1"/>
      <p:bldP spid="14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615498" y="3331235"/>
            <a:ext cx="3585453" cy="3278198"/>
            <a:chOff x="76200" y="1508125"/>
            <a:chExt cx="5646738" cy="5303958"/>
          </a:xfrm>
        </p:grpSpPr>
        <p:pic>
          <p:nvPicPr>
            <p:cNvPr id="4" name="Picture 3"/>
            <p:cNvPicPr>
              <a:picLocks noChangeAspect="1" noChangeArrowheads="1"/>
            </p:cNvPicPr>
            <p:nvPr/>
          </p:nvPicPr>
          <p:blipFill>
            <a:blip r:embed="rId3" cstate="print"/>
            <a:srcRect/>
            <a:stretch>
              <a:fillRect/>
            </a:stretch>
          </p:blipFill>
          <p:spPr bwMode="auto">
            <a:xfrm>
              <a:off x="652463" y="3273546"/>
              <a:ext cx="5070475" cy="3538537"/>
            </a:xfrm>
            <a:prstGeom prst="rect">
              <a:avLst/>
            </a:prstGeom>
            <a:noFill/>
            <a:ln w="9525">
              <a:noFill/>
              <a:miter lim="800000"/>
              <a:headEnd/>
              <a:tailEnd/>
            </a:ln>
          </p:spPr>
        </p:pic>
        <p:sp>
          <p:nvSpPr>
            <p:cNvPr id="5" name="Rectangle 7"/>
            <p:cNvSpPr>
              <a:spLocks noChangeArrowheads="1"/>
            </p:cNvSpPr>
            <p:nvPr/>
          </p:nvSpPr>
          <p:spPr bwMode="auto">
            <a:xfrm>
              <a:off x="76200" y="1508125"/>
              <a:ext cx="914400" cy="914400"/>
            </a:xfrm>
            <a:prstGeom prst="rect">
              <a:avLst/>
            </a:prstGeom>
            <a:solidFill>
              <a:schemeClr val="bg1"/>
            </a:solidFill>
            <a:ln w="25400" algn="ctr">
              <a:noFill/>
              <a:miter lim="800000"/>
              <a:headEnd/>
              <a:tailEnd/>
            </a:ln>
          </p:spPr>
          <p:txBody>
            <a:bodyPr wrap="none" lIns="90487" tIns="44450" rIns="90487" bIns="44450" anchor="ctr">
              <a:spAutoFit/>
            </a:bodyPr>
            <a:lstStyle/>
            <a:p>
              <a:pPr algn="l">
                <a:spcBef>
                  <a:spcPct val="0"/>
                </a:spcBef>
              </a:pPr>
              <a:endParaRPr lang="en-US">
                <a:solidFill>
                  <a:srgbClr val="000000"/>
                </a:solidFill>
                <a:latin typeface="Arial" charset="0"/>
              </a:endParaRPr>
            </a:p>
          </p:txBody>
        </p:sp>
        <p:grpSp>
          <p:nvGrpSpPr>
            <p:cNvPr id="14" name="Group 13"/>
            <p:cNvGrpSpPr/>
            <p:nvPr/>
          </p:nvGrpSpPr>
          <p:grpSpPr>
            <a:xfrm>
              <a:off x="856240" y="3198570"/>
              <a:ext cx="4733645" cy="1844245"/>
              <a:chOff x="856240" y="3198570"/>
              <a:chExt cx="4733645" cy="1844245"/>
            </a:xfrm>
          </p:grpSpPr>
          <p:sp>
            <p:nvSpPr>
              <p:cNvPr id="15" name="TextBox 14"/>
              <p:cNvSpPr txBox="1"/>
              <p:nvPr/>
            </p:nvSpPr>
            <p:spPr>
              <a:xfrm>
                <a:off x="856240" y="4581150"/>
                <a:ext cx="441146" cy="461665"/>
              </a:xfrm>
              <a:prstGeom prst="rect">
                <a:avLst/>
              </a:prstGeom>
              <a:noFill/>
            </p:spPr>
            <p:txBody>
              <a:bodyPr wrap="none" rtlCol="0">
                <a:spAutoFit/>
              </a:bodyPr>
              <a:lstStyle/>
              <a:p>
                <a:pPr algn="l">
                  <a:spcBef>
                    <a:spcPts val="0"/>
                  </a:spcBef>
                </a:pPr>
                <a:r>
                  <a:rPr lang="en-US" sz="2400" dirty="0" smtClean="0">
                    <a:solidFill>
                      <a:schemeClr val="bg1"/>
                    </a:solidFill>
                    <a:latin typeface="+mj-lt"/>
                  </a:rPr>
                  <a:t>x</a:t>
                </a:r>
                <a:r>
                  <a:rPr lang="en-US" sz="2400" baseline="-25000" dirty="0" smtClean="0">
                    <a:solidFill>
                      <a:schemeClr val="bg1"/>
                    </a:solidFill>
                    <a:latin typeface="+mj-lt"/>
                  </a:rPr>
                  <a:t>1</a:t>
                </a:r>
              </a:p>
            </p:txBody>
          </p:sp>
          <p:sp>
            <p:nvSpPr>
              <p:cNvPr id="16" name="TextBox 15"/>
              <p:cNvSpPr txBox="1"/>
              <p:nvPr/>
            </p:nvSpPr>
            <p:spPr>
              <a:xfrm>
                <a:off x="2306105" y="4581150"/>
                <a:ext cx="441146" cy="461665"/>
              </a:xfrm>
              <a:prstGeom prst="rect">
                <a:avLst/>
              </a:prstGeom>
              <a:noFill/>
            </p:spPr>
            <p:txBody>
              <a:bodyPr wrap="none" rtlCol="0">
                <a:spAutoFit/>
              </a:bodyPr>
              <a:lstStyle/>
              <a:p>
                <a:pPr algn="l">
                  <a:spcBef>
                    <a:spcPts val="0"/>
                  </a:spcBef>
                </a:pPr>
                <a:r>
                  <a:rPr lang="en-US" sz="2400" dirty="0" smtClean="0">
                    <a:solidFill>
                      <a:schemeClr val="bg1"/>
                    </a:solidFill>
                    <a:latin typeface="+mj-lt"/>
                  </a:rPr>
                  <a:t>x</a:t>
                </a:r>
                <a:r>
                  <a:rPr lang="en-US" sz="2400" baseline="-25000" dirty="0" smtClean="0">
                    <a:solidFill>
                      <a:schemeClr val="bg1"/>
                    </a:solidFill>
                    <a:latin typeface="+mj-lt"/>
                  </a:rPr>
                  <a:t>2</a:t>
                </a:r>
              </a:p>
            </p:txBody>
          </p:sp>
          <p:sp>
            <p:nvSpPr>
              <p:cNvPr id="17" name="TextBox 16"/>
              <p:cNvSpPr txBox="1"/>
              <p:nvPr/>
            </p:nvSpPr>
            <p:spPr>
              <a:xfrm>
                <a:off x="3746804" y="4581150"/>
                <a:ext cx="441146" cy="461665"/>
              </a:xfrm>
              <a:prstGeom prst="rect">
                <a:avLst/>
              </a:prstGeom>
              <a:noFill/>
            </p:spPr>
            <p:txBody>
              <a:bodyPr wrap="none" rtlCol="0">
                <a:spAutoFit/>
              </a:bodyPr>
              <a:lstStyle/>
              <a:p>
                <a:pPr algn="l">
                  <a:spcBef>
                    <a:spcPts val="0"/>
                  </a:spcBef>
                </a:pPr>
                <a:r>
                  <a:rPr lang="en-US" sz="2400" dirty="0" smtClean="0">
                    <a:solidFill>
                      <a:schemeClr val="bg1"/>
                    </a:solidFill>
                    <a:latin typeface="+mj-lt"/>
                  </a:rPr>
                  <a:t>x</a:t>
                </a:r>
                <a:r>
                  <a:rPr lang="en-US" sz="2400" baseline="-25000" dirty="0" smtClean="0">
                    <a:solidFill>
                      <a:schemeClr val="bg1"/>
                    </a:solidFill>
                    <a:latin typeface="+mj-lt"/>
                  </a:rPr>
                  <a:t>3</a:t>
                </a:r>
              </a:p>
            </p:txBody>
          </p:sp>
          <p:sp>
            <p:nvSpPr>
              <p:cNvPr id="18" name="TextBox 17"/>
              <p:cNvSpPr txBox="1"/>
              <p:nvPr/>
            </p:nvSpPr>
            <p:spPr>
              <a:xfrm>
                <a:off x="5148739" y="4581150"/>
                <a:ext cx="441146" cy="461665"/>
              </a:xfrm>
              <a:prstGeom prst="rect">
                <a:avLst/>
              </a:prstGeom>
              <a:noFill/>
            </p:spPr>
            <p:txBody>
              <a:bodyPr wrap="none" rtlCol="0">
                <a:spAutoFit/>
              </a:bodyPr>
              <a:lstStyle/>
              <a:p>
                <a:pPr algn="l">
                  <a:spcBef>
                    <a:spcPts val="0"/>
                  </a:spcBef>
                </a:pPr>
                <a:r>
                  <a:rPr lang="en-US" sz="2400" dirty="0" smtClean="0">
                    <a:solidFill>
                      <a:schemeClr val="bg1"/>
                    </a:solidFill>
                    <a:latin typeface="+mj-lt"/>
                  </a:rPr>
                  <a:t>x</a:t>
                </a:r>
                <a:r>
                  <a:rPr lang="en-US" sz="2400" baseline="-25000" dirty="0" smtClean="0">
                    <a:solidFill>
                      <a:schemeClr val="bg1"/>
                    </a:solidFill>
                    <a:latin typeface="+mj-lt"/>
                  </a:rPr>
                  <a:t>4</a:t>
                </a:r>
              </a:p>
            </p:txBody>
          </p:sp>
          <p:sp>
            <p:nvSpPr>
              <p:cNvPr id="19" name="TextBox 18"/>
              <p:cNvSpPr txBox="1"/>
              <p:nvPr/>
            </p:nvSpPr>
            <p:spPr>
              <a:xfrm>
                <a:off x="4418685" y="3198570"/>
                <a:ext cx="423514" cy="461665"/>
              </a:xfrm>
              <a:prstGeom prst="rect">
                <a:avLst/>
              </a:prstGeom>
              <a:noFill/>
            </p:spPr>
            <p:txBody>
              <a:bodyPr wrap="none" rtlCol="0">
                <a:spAutoFit/>
              </a:bodyPr>
              <a:lstStyle/>
              <a:p>
                <a:pPr algn="l">
                  <a:spcBef>
                    <a:spcPts val="0"/>
                  </a:spcBef>
                </a:pPr>
                <a:r>
                  <a:rPr lang="en-US" sz="2400" dirty="0" smtClean="0">
                    <a:solidFill>
                      <a:schemeClr val="bg1"/>
                    </a:solidFill>
                    <a:latin typeface="+mj-lt"/>
                  </a:rPr>
                  <a:t>a</a:t>
                </a:r>
                <a:r>
                  <a:rPr lang="en-US" sz="2400" baseline="-25000" dirty="0" smtClean="0">
                    <a:solidFill>
                      <a:schemeClr val="bg1"/>
                    </a:solidFill>
                    <a:latin typeface="+mj-lt"/>
                  </a:rPr>
                  <a:t>3</a:t>
                </a:r>
              </a:p>
            </p:txBody>
          </p:sp>
          <p:sp>
            <p:nvSpPr>
              <p:cNvPr id="20" name="TextBox 19"/>
              <p:cNvSpPr txBox="1"/>
              <p:nvPr/>
            </p:nvSpPr>
            <p:spPr>
              <a:xfrm>
                <a:off x="2997395" y="3198570"/>
                <a:ext cx="423514" cy="461665"/>
              </a:xfrm>
              <a:prstGeom prst="rect">
                <a:avLst/>
              </a:prstGeom>
              <a:noFill/>
            </p:spPr>
            <p:txBody>
              <a:bodyPr wrap="none" rtlCol="0">
                <a:spAutoFit/>
              </a:bodyPr>
              <a:lstStyle/>
              <a:p>
                <a:pPr algn="l">
                  <a:spcBef>
                    <a:spcPts val="0"/>
                  </a:spcBef>
                </a:pPr>
                <a:r>
                  <a:rPr lang="en-US" sz="2400" dirty="0" smtClean="0">
                    <a:solidFill>
                      <a:schemeClr val="bg1"/>
                    </a:solidFill>
                    <a:latin typeface="+mj-lt"/>
                  </a:rPr>
                  <a:t>a</a:t>
                </a:r>
                <a:r>
                  <a:rPr lang="en-US" sz="2400" baseline="-25000" dirty="0" smtClean="0">
                    <a:solidFill>
                      <a:schemeClr val="bg1"/>
                    </a:solidFill>
                    <a:latin typeface="+mj-lt"/>
                  </a:rPr>
                  <a:t>2</a:t>
                </a:r>
              </a:p>
            </p:txBody>
          </p:sp>
          <p:sp>
            <p:nvSpPr>
              <p:cNvPr id="21" name="TextBox 20"/>
              <p:cNvSpPr txBox="1"/>
              <p:nvPr/>
            </p:nvSpPr>
            <p:spPr>
              <a:xfrm>
                <a:off x="1596124" y="3198570"/>
                <a:ext cx="423514" cy="461665"/>
              </a:xfrm>
              <a:prstGeom prst="rect">
                <a:avLst/>
              </a:prstGeom>
              <a:noFill/>
            </p:spPr>
            <p:txBody>
              <a:bodyPr wrap="none" rtlCol="0">
                <a:spAutoFit/>
              </a:bodyPr>
              <a:lstStyle/>
              <a:p>
                <a:pPr algn="l">
                  <a:spcBef>
                    <a:spcPts val="0"/>
                  </a:spcBef>
                </a:pPr>
                <a:r>
                  <a:rPr lang="en-US" sz="2400" dirty="0" smtClean="0">
                    <a:solidFill>
                      <a:schemeClr val="bg1"/>
                    </a:solidFill>
                    <a:latin typeface="+mj-lt"/>
                  </a:rPr>
                  <a:t>a</a:t>
                </a:r>
                <a:r>
                  <a:rPr lang="en-US" sz="2400" baseline="-25000" dirty="0" smtClean="0">
                    <a:solidFill>
                      <a:schemeClr val="bg1"/>
                    </a:solidFill>
                    <a:latin typeface="+mj-lt"/>
                  </a:rPr>
                  <a:t>1</a:t>
                </a:r>
              </a:p>
            </p:txBody>
          </p:sp>
        </p:grpSp>
        <p:pic>
          <p:nvPicPr>
            <p:cNvPr id="29" name="Picture 28"/>
            <p:cNvPicPr>
              <a:picLocks noChangeAspect="1" noChangeArrowheads="1"/>
            </p:cNvPicPr>
            <p:nvPr/>
          </p:nvPicPr>
          <p:blipFill rotWithShape="1">
            <a:blip r:embed="rId3" cstate="print"/>
            <a:srcRect r="1991" b="50209"/>
            <a:stretch/>
          </p:blipFill>
          <p:spPr bwMode="auto">
            <a:xfrm>
              <a:off x="652463" y="1898351"/>
              <a:ext cx="4969521" cy="1761884"/>
            </a:xfrm>
            <a:prstGeom prst="rect">
              <a:avLst/>
            </a:prstGeom>
            <a:noFill/>
            <a:ln w="9525">
              <a:noFill/>
              <a:miter lim="800000"/>
              <a:headEnd/>
              <a:tailEnd/>
            </a:ln>
          </p:spPr>
        </p:pic>
      </p:grpSp>
      <p:cxnSp>
        <p:nvCxnSpPr>
          <p:cNvPr id="6" name="Straight Connector 5"/>
          <p:cNvCxnSpPr/>
          <p:nvPr/>
        </p:nvCxnSpPr>
        <p:spPr>
          <a:xfrm>
            <a:off x="1634181" y="2011640"/>
            <a:ext cx="2739576" cy="1603989"/>
          </a:xfrm>
          <a:prstGeom prst="line">
            <a:avLst/>
          </a:prstGeom>
          <a:ln>
            <a:headEnd type="arrow"/>
            <a:tailEnd type="none"/>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H="1">
            <a:off x="4806129" y="2011640"/>
            <a:ext cx="3686053" cy="1603989"/>
          </a:xfrm>
          <a:prstGeom prst="line">
            <a:avLst/>
          </a:prstGeom>
          <a:ln>
            <a:headEnd type="arrow"/>
            <a:tailEnd type="none"/>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3914589" y="203805"/>
            <a:ext cx="2028595" cy="523220"/>
          </a:xfrm>
          <a:prstGeom prst="rect">
            <a:avLst/>
          </a:prstGeom>
          <a:noFill/>
        </p:spPr>
        <p:txBody>
          <a:bodyPr wrap="none" rtlCol="0">
            <a:spAutoFit/>
          </a:bodyPr>
          <a:lstStyle/>
          <a:p>
            <a:r>
              <a:rPr lang="en-US" sz="2800" dirty="0" smtClean="0"/>
              <a:t>Visualization</a:t>
            </a:r>
            <a:endParaRPr lang="en-US" sz="2800" dirty="0"/>
          </a:p>
        </p:txBody>
      </p:sp>
      <p:pic>
        <p:nvPicPr>
          <p:cNvPr id="22" name="Picture 21" descr="concept11.png"/>
          <p:cNvPicPr>
            <a:picLocks noChangeAspect="1"/>
          </p:cNvPicPr>
          <p:nvPr/>
        </p:nvPicPr>
        <p:blipFill rotWithShape="1">
          <a:blip r:embed="rId4">
            <a:extLst>
              <a:ext uri="{28A0092B-C50C-407E-A947-70E740481C1C}">
                <a14:useLocalDpi xmlns:a14="http://schemas.microsoft.com/office/drawing/2010/main" val="0"/>
              </a:ext>
            </a:extLst>
          </a:blip>
          <a:srcRect t="6605"/>
          <a:stretch/>
        </p:blipFill>
        <p:spPr>
          <a:xfrm>
            <a:off x="1613099" y="1193215"/>
            <a:ext cx="6858000" cy="818425"/>
          </a:xfrm>
          <a:prstGeom prst="rect">
            <a:avLst/>
          </a:prstGeom>
        </p:spPr>
      </p:pic>
      <p:sp>
        <p:nvSpPr>
          <p:cNvPr id="23" name="Oval 22"/>
          <p:cNvSpPr/>
          <p:nvPr/>
        </p:nvSpPr>
        <p:spPr>
          <a:xfrm>
            <a:off x="4380107" y="3594646"/>
            <a:ext cx="432372" cy="440495"/>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616963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4000" y="1511300"/>
            <a:ext cx="184666" cy="369332"/>
          </a:xfrm>
          <a:prstGeom prst="rect">
            <a:avLst/>
          </a:prstGeom>
          <a:noFill/>
        </p:spPr>
        <p:txBody>
          <a:bodyPr wrap="none" rtlCol="0">
            <a:spAutoFit/>
          </a:bodyPr>
          <a:lstStyle/>
          <a:p>
            <a:endParaRPr lang="en-US"/>
          </a:p>
        </p:txBody>
      </p:sp>
      <p:pic>
        <p:nvPicPr>
          <p:cNvPr id="2" name="Picture 1" descr="averaged_fac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2031" y="1880632"/>
            <a:ext cx="4127500" cy="3256139"/>
          </a:xfrm>
          <a:prstGeom prst="rect">
            <a:avLst/>
          </a:prstGeom>
        </p:spPr>
      </p:pic>
      <p:pic>
        <p:nvPicPr>
          <p:cNvPr id="3" name="Picture 2"/>
          <p:cNvPicPr>
            <a:picLocks noChangeAspect="1"/>
          </p:cNvPicPr>
          <p:nvPr/>
        </p:nvPicPr>
        <p:blipFill rotWithShape="1">
          <a:blip r:embed="rId4">
            <a:extLst>
              <a:ext uri="{BEBA8EAE-BF5A-486C-A8C5-ECC9F3942E4B}">
                <a14:imgProps xmlns:a14="http://schemas.microsoft.com/office/drawing/2010/main">
                  <a14:imgLayer r:embed="rId5">
                    <a14:imgEffect>
                      <a14:sharpenSoften amount="67000"/>
                    </a14:imgEffect>
                    <a14:imgEffect>
                      <a14:brightnessContrast bright="-37000" contrast="35000"/>
                    </a14:imgEffect>
                  </a14:imgLayer>
                </a14:imgProps>
              </a:ext>
              <a:ext uri="{28A0092B-C50C-407E-A947-70E740481C1C}">
                <a14:useLocalDpi xmlns:a14="http://schemas.microsoft.com/office/drawing/2010/main" val="0"/>
              </a:ext>
            </a:extLst>
          </a:blip>
          <a:srcRect l="874" t="-1" r="1092" b="1456"/>
          <a:stretch/>
        </p:blipFill>
        <p:spPr>
          <a:xfrm>
            <a:off x="201508" y="1880631"/>
            <a:ext cx="4319111" cy="3256139"/>
          </a:xfrm>
          <a:prstGeom prst="rect">
            <a:avLst/>
          </a:prstGeom>
        </p:spPr>
      </p:pic>
      <p:sp>
        <p:nvSpPr>
          <p:cNvPr id="5" name="TextBox 4"/>
          <p:cNvSpPr txBox="1"/>
          <p:nvPr/>
        </p:nvSpPr>
        <p:spPr>
          <a:xfrm>
            <a:off x="747063" y="5189090"/>
            <a:ext cx="2844311" cy="369332"/>
          </a:xfrm>
          <a:prstGeom prst="rect">
            <a:avLst/>
          </a:prstGeom>
          <a:noFill/>
        </p:spPr>
        <p:txBody>
          <a:bodyPr wrap="none" rtlCol="0">
            <a:spAutoFit/>
          </a:bodyPr>
          <a:lstStyle/>
          <a:p>
            <a:r>
              <a:rPr lang="en-US" dirty="0" smtClean="0"/>
              <a:t>Top stimuli from the test set</a:t>
            </a:r>
            <a:endParaRPr lang="en-US" dirty="0"/>
          </a:p>
        </p:txBody>
      </p:sp>
      <p:sp>
        <p:nvSpPr>
          <p:cNvPr id="6" name="TextBox 5"/>
          <p:cNvSpPr txBox="1"/>
          <p:nvPr/>
        </p:nvSpPr>
        <p:spPr>
          <a:xfrm>
            <a:off x="5733176" y="5189090"/>
            <a:ext cx="2633541" cy="646331"/>
          </a:xfrm>
          <a:prstGeom prst="rect">
            <a:avLst/>
          </a:prstGeom>
          <a:noFill/>
        </p:spPr>
        <p:txBody>
          <a:bodyPr wrap="none" rtlCol="0">
            <a:spAutoFit/>
          </a:bodyPr>
          <a:lstStyle/>
          <a:p>
            <a:pPr algn="ctr"/>
            <a:r>
              <a:rPr lang="en-US" dirty="0" smtClean="0"/>
              <a:t>Optimal stimulus </a:t>
            </a:r>
          </a:p>
          <a:p>
            <a:pPr algn="ctr"/>
            <a:r>
              <a:rPr lang="en-US" dirty="0" smtClean="0"/>
              <a:t>by numerical optimization</a:t>
            </a:r>
            <a:endParaRPr lang="en-US" dirty="0"/>
          </a:p>
        </p:txBody>
      </p:sp>
      <p:sp>
        <p:nvSpPr>
          <p:cNvPr id="7" name="TextBox 6"/>
          <p:cNvSpPr txBox="1"/>
          <p:nvPr/>
        </p:nvSpPr>
        <p:spPr>
          <a:xfrm>
            <a:off x="3297397" y="238076"/>
            <a:ext cx="2560542" cy="523220"/>
          </a:xfrm>
          <a:prstGeom prst="rect">
            <a:avLst/>
          </a:prstGeom>
          <a:noFill/>
        </p:spPr>
        <p:txBody>
          <a:bodyPr wrap="none" rtlCol="0">
            <a:spAutoFit/>
          </a:bodyPr>
          <a:lstStyle/>
          <a:p>
            <a:r>
              <a:rPr lang="en-US" sz="2800" dirty="0" smtClean="0"/>
              <a:t>The face neuron</a:t>
            </a:r>
            <a:endParaRPr lang="en-US" sz="2800" dirty="0"/>
          </a:p>
        </p:txBody>
      </p:sp>
      <p:sp>
        <p:nvSpPr>
          <p:cNvPr id="8" name="TextBox 7"/>
          <p:cNvSpPr txBox="1"/>
          <p:nvPr/>
        </p:nvSpPr>
        <p:spPr>
          <a:xfrm>
            <a:off x="0" y="6488668"/>
            <a:ext cx="9324709" cy="369332"/>
          </a:xfrm>
          <a:prstGeom prst="rect">
            <a:avLst/>
          </a:prstGeom>
          <a:noFill/>
        </p:spPr>
        <p:txBody>
          <a:bodyPr wrap="square" rtlCol="0">
            <a:spAutoFit/>
          </a:bodyPr>
          <a:lstStyle/>
          <a:p>
            <a:r>
              <a:rPr lang="en-US" dirty="0" smtClean="0"/>
              <a:t>Le, et al., </a:t>
            </a:r>
            <a:r>
              <a:rPr lang="en-US" i="1" dirty="0" smtClean="0"/>
              <a:t>Building high-level features using large-scale unsupervised learning</a:t>
            </a:r>
            <a:r>
              <a:rPr lang="en-US" dirty="0" smtClean="0"/>
              <a:t>. ICML 2012</a:t>
            </a:r>
            <a:endParaRPr lang="en-US" dirty="0"/>
          </a:p>
        </p:txBody>
      </p:sp>
    </p:spTree>
    <p:extLst>
      <p:ext uri="{BB962C8B-B14F-4D97-AF65-F5344CB8AC3E}">
        <p14:creationId xmlns:p14="http://schemas.microsoft.com/office/powerpoint/2010/main" val="122873168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4000" y="1511300"/>
            <a:ext cx="184666" cy="369332"/>
          </a:xfrm>
          <a:prstGeom prst="rect">
            <a:avLst/>
          </a:prstGeom>
          <a:noFill/>
        </p:spPr>
        <p:txBody>
          <a:bodyPr wrap="none" rtlCol="0">
            <a:spAutoFit/>
          </a:bodyPr>
          <a:lstStyle/>
          <a:p>
            <a:endParaRPr lang="en-US"/>
          </a:p>
        </p:txBody>
      </p:sp>
      <p:sp>
        <p:nvSpPr>
          <p:cNvPr id="7" name="TextBox 6"/>
          <p:cNvSpPr txBox="1"/>
          <p:nvPr/>
        </p:nvSpPr>
        <p:spPr>
          <a:xfrm>
            <a:off x="3314975" y="5080064"/>
            <a:ext cx="2633541" cy="646331"/>
          </a:xfrm>
          <a:prstGeom prst="rect">
            <a:avLst/>
          </a:prstGeom>
          <a:noFill/>
        </p:spPr>
        <p:txBody>
          <a:bodyPr wrap="none" rtlCol="0">
            <a:spAutoFit/>
          </a:bodyPr>
          <a:lstStyle/>
          <a:p>
            <a:pPr algn="ctr"/>
            <a:r>
              <a:rPr lang="en-US" dirty="0" smtClean="0"/>
              <a:t>Optimal stimulus </a:t>
            </a:r>
          </a:p>
          <a:p>
            <a:pPr algn="ctr"/>
            <a:r>
              <a:rPr lang="en-US" dirty="0" smtClean="0"/>
              <a:t>by numerical optimization</a:t>
            </a:r>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8409" y="1987924"/>
            <a:ext cx="3893197" cy="2981511"/>
          </a:xfrm>
          <a:prstGeom prst="rect">
            <a:avLst/>
          </a:prstGeom>
        </p:spPr>
      </p:pic>
      <p:sp>
        <p:nvSpPr>
          <p:cNvPr id="10" name="TextBox 9"/>
          <p:cNvSpPr txBox="1"/>
          <p:nvPr/>
        </p:nvSpPr>
        <p:spPr>
          <a:xfrm>
            <a:off x="0" y="6488668"/>
            <a:ext cx="9324709" cy="369332"/>
          </a:xfrm>
          <a:prstGeom prst="rect">
            <a:avLst/>
          </a:prstGeom>
          <a:noFill/>
        </p:spPr>
        <p:txBody>
          <a:bodyPr wrap="square" rtlCol="0">
            <a:spAutoFit/>
          </a:bodyPr>
          <a:lstStyle/>
          <a:p>
            <a:r>
              <a:rPr lang="en-US" dirty="0" smtClean="0"/>
              <a:t>Le, et al., </a:t>
            </a:r>
            <a:r>
              <a:rPr lang="en-US" i="1" dirty="0" smtClean="0"/>
              <a:t>Building high-level features using large-scale unsupervised learning</a:t>
            </a:r>
            <a:r>
              <a:rPr lang="en-US" dirty="0" smtClean="0"/>
              <a:t>. ICML 2012</a:t>
            </a:r>
            <a:endParaRPr lang="en-US" dirty="0"/>
          </a:p>
        </p:txBody>
      </p:sp>
      <p:sp>
        <p:nvSpPr>
          <p:cNvPr id="11" name="TextBox 10"/>
          <p:cNvSpPr txBox="1"/>
          <p:nvPr/>
        </p:nvSpPr>
        <p:spPr>
          <a:xfrm>
            <a:off x="3297397" y="238076"/>
            <a:ext cx="2392577" cy="523220"/>
          </a:xfrm>
          <a:prstGeom prst="rect">
            <a:avLst/>
          </a:prstGeom>
          <a:noFill/>
        </p:spPr>
        <p:txBody>
          <a:bodyPr wrap="none" rtlCol="0">
            <a:spAutoFit/>
          </a:bodyPr>
          <a:lstStyle/>
          <a:p>
            <a:r>
              <a:rPr lang="en-US" sz="2800" dirty="0" smtClean="0"/>
              <a:t>The cat neuron</a:t>
            </a:r>
            <a:endParaRPr lang="en-US" sz="2800" dirty="0"/>
          </a:p>
        </p:txBody>
      </p:sp>
    </p:spTree>
    <p:extLst>
      <p:ext uri="{BB962C8B-B14F-4D97-AF65-F5344CB8AC3E}">
        <p14:creationId xmlns:p14="http://schemas.microsoft.com/office/powerpoint/2010/main" val="372710996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8"/>
          <p:cNvSpPr>
            <a:spLocks noChangeArrowheads="1"/>
          </p:cNvSpPr>
          <p:nvPr/>
        </p:nvSpPr>
        <p:spPr bwMode="auto">
          <a:xfrm>
            <a:off x="8337507" y="25977571"/>
            <a:ext cx="459520" cy="459459"/>
          </a:xfrm>
          <a:prstGeom prst="ellipse">
            <a:avLst/>
          </a:prstGeom>
          <a:solidFill>
            <a:srgbClr val="9BBB59"/>
          </a:solidFill>
          <a:ln w="25400">
            <a:solidFill>
              <a:srgbClr val="4E6128"/>
            </a:solidFill>
            <a:round/>
            <a:headEnd/>
            <a:tailEnd/>
          </a:ln>
        </p:spPr>
        <p:txBody>
          <a:bodyPr/>
          <a:lstStyle/>
          <a:p>
            <a:endParaRPr lang="en-US"/>
          </a:p>
        </p:txBody>
      </p:sp>
      <p:cxnSp>
        <p:nvCxnSpPr>
          <p:cNvPr id="6" name="Straight Arrow Connector 5"/>
          <p:cNvCxnSpPr/>
          <p:nvPr/>
        </p:nvCxnSpPr>
        <p:spPr bwMode="auto">
          <a:xfrm flipV="1">
            <a:off x="6208447" y="28354589"/>
            <a:ext cx="644525" cy="777875"/>
          </a:xfrm>
          <a:prstGeom prst="straightConnector1">
            <a:avLst/>
          </a:prstGeom>
          <a:ln w="38100">
            <a:solidFill>
              <a:schemeClr val="tx1">
                <a:alpha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bwMode="auto">
          <a:xfrm flipV="1">
            <a:off x="6852972" y="28354589"/>
            <a:ext cx="0" cy="777875"/>
          </a:xfrm>
          <a:prstGeom prst="straightConnector1">
            <a:avLst/>
          </a:prstGeom>
          <a:ln w="38100">
            <a:solidFill>
              <a:schemeClr val="tx1">
                <a:alpha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bwMode="auto">
          <a:xfrm flipH="1" flipV="1">
            <a:off x="6852972" y="28354589"/>
            <a:ext cx="646112" cy="777875"/>
          </a:xfrm>
          <a:prstGeom prst="straightConnector1">
            <a:avLst/>
          </a:prstGeom>
          <a:ln w="38100">
            <a:solidFill>
              <a:schemeClr val="tx1">
                <a:alpha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bwMode="auto">
          <a:xfrm flipV="1">
            <a:off x="6852972" y="28354589"/>
            <a:ext cx="657225" cy="777875"/>
          </a:xfrm>
          <a:prstGeom prst="straightConnector1">
            <a:avLst/>
          </a:prstGeom>
          <a:ln w="38100">
            <a:solidFill>
              <a:schemeClr val="tx1">
                <a:alpha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bwMode="auto">
          <a:xfrm flipV="1">
            <a:off x="7499084" y="28354589"/>
            <a:ext cx="11113" cy="777875"/>
          </a:xfrm>
          <a:prstGeom prst="straightConnector1">
            <a:avLst/>
          </a:prstGeom>
          <a:ln w="38100">
            <a:solidFill>
              <a:schemeClr val="tx1">
                <a:alpha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bwMode="auto">
          <a:xfrm flipH="1" flipV="1">
            <a:off x="7510197" y="28354589"/>
            <a:ext cx="635000" cy="777875"/>
          </a:xfrm>
          <a:prstGeom prst="straightConnector1">
            <a:avLst/>
          </a:prstGeom>
          <a:ln w="38100">
            <a:solidFill>
              <a:schemeClr val="tx1">
                <a:alpha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bwMode="auto">
          <a:xfrm flipV="1">
            <a:off x="7499084" y="28354589"/>
            <a:ext cx="646113" cy="777875"/>
          </a:xfrm>
          <a:prstGeom prst="straightConnector1">
            <a:avLst/>
          </a:prstGeom>
          <a:ln w="38100">
            <a:solidFill>
              <a:schemeClr val="tx1">
                <a:alpha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bwMode="auto">
          <a:xfrm flipV="1">
            <a:off x="8145197" y="28354589"/>
            <a:ext cx="0" cy="777875"/>
          </a:xfrm>
          <a:prstGeom prst="straightConnector1">
            <a:avLst/>
          </a:prstGeom>
          <a:ln w="38100">
            <a:solidFill>
              <a:schemeClr val="tx1">
                <a:alpha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bwMode="auto">
          <a:xfrm flipH="1" flipV="1">
            <a:off x="8145197" y="28354589"/>
            <a:ext cx="644525" cy="777875"/>
          </a:xfrm>
          <a:prstGeom prst="straightConnector1">
            <a:avLst/>
          </a:prstGeom>
          <a:ln w="38100">
            <a:solidFill>
              <a:schemeClr val="tx1">
                <a:alpha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bwMode="auto">
          <a:xfrm flipV="1">
            <a:off x="8145197" y="28354589"/>
            <a:ext cx="644525" cy="777875"/>
          </a:xfrm>
          <a:prstGeom prst="straightConnector1">
            <a:avLst/>
          </a:prstGeom>
          <a:ln w="38100">
            <a:solidFill>
              <a:schemeClr val="tx1">
                <a:alpha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bwMode="auto">
          <a:xfrm flipV="1">
            <a:off x="8789722" y="28354589"/>
            <a:ext cx="0" cy="777875"/>
          </a:xfrm>
          <a:prstGeom prst="straightConnector1">
            <a:avLst/>
          </a:prstGeom>
          <a:ln w="38100">
            <a:solidFill>
              <a:schemeClr val="tx1">
                <a:alpha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bwMode="auto">
          <a:xfrm flipH="1" flipV="1">
            <a:off x="8789722" y="28354589"/>
            <a:ext cx="646112" cy="777875"/>
          </a:xfrm>
          <a:prstGeom prst="straightConnector1">
            <a:avLst/>
          </a:prstGeom>
          <a:ln w="38100">
            <a:solidFill>
              <a:schemeClr val="tx1">
                <a:alpha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bwMode="auto">
          <a:xfrm flipV="1">
            <a:off x="8789722" y="28354589"/>
            <a:ext cx="646112" cy="777875"/>
          </a:xfrm>
          <a:prstGeom prst="straightConnector1">
            <a:avLst/>
          </a:prstGeom>
          <a:ln w="38100">
            <a:solidFill>
              <a:schemeClr val="tx1">
                <a:alpha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bwMode="auto">
          <a:xfrm flipV="1">
            <a:off x="9435834" y="28354589"/>
            <a:ext cx="0" cy="777875"/>
          </a:xfrm>
          <a:prstGeom prst="straightConnector1">
            <a:avLst/>
          </a:prstGeom>
          <a:ln w="38100">
            <a:solidFill>
              <a:schemeClr val="tx1">
                <a:alpha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bwMode="auto">
          <a:xfrm flipH="1" flipV="1">
            <a:off x="9435834" y="28354589"/>
            <a:ext cx="546100" cy="777875"/>
          </a:xfrm>
          <a:prstGeom prst="straightConnector1">
            <a:avLst/>
          </a:prstGeom>
          <a:ln w="38100">
            <a:solidFill>
              <a:schemeClr val="tx1">
                <a:alpha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bwMode="auto">
          <a:xfrm flipV="1">
            <a:off x="6630152" y="26404608"/>
            <a:ext cx="657225" cy="1312862"/>
          </a:xfrm>
          <a:prstGeom prst="straightConnector1">
            <a:avLst/>
          </a:prstGeom>
          <a:ln w="38100">
            <a:solidFill>
              <a:schemeClr val="tx1">
                <a:alpha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bwMode="auto">
          <a:xfrm flipV="1">
            <a:off x="7287377" y="26404608"/>
            <a:ext cx="0" cy="1312862"/>
          </a:xfrm>
          <a:prstGeom prst="straightConnector1">
            <a:avLst/>
          </a:prstGeom>
          <a:ln w="38100">
            <a:solidFill>
              <a:schemeClr val="tx1">
                <a:alpha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bwMode="auto">
          <a:xfrm flipH="1" flipV="1">
            <a:off x="7287377" y="26404608"/>
            <a:ext cx="635000" cy="1312862"/>
          </a:xfrm>
          <a:prstGeom prst="straightConnector1">
            <a:avLst/>
          </a:prstGeom>
          <a:ln w="38100">
            <a:solidFill>
              <a:schemeClr val="tx1">
                <a:alpha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bwMode="auto">
          <a:xfrm flipV="1">
            <a:off x="7287377" y="26404608"/>
            <a:ext cx="635000" cy="1312862"/>
          </a:xfrm>
          <a:prstGeom prst="straightConnector1">
            <a:avLst/>
          </a:prstGeom>
          <a:ln w="38100">
            <a:solidFill>
              <a:schemeClr val="tx1">
                <a:alpha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bwMode="auto">
          <a:xfrm flipV="1">
            <a:off x="7922377" y="26404608"/>
            <a:ext cx="0" cy="1312862"/>
          </a:xfrm>
          <a:prstGeom prst="straightConnector1">
            <a:avLst/>
          </a:prstGeom>
          <a:ln w="38100">
            <a:solidFill>
              <a:schemeClr val="tx1">
                <a:alpha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bwMode="auto">
          <a:xfrm flipV="1">
            <a:off x="7922377" y="26404608"/>
            <a:ext cx="644525" cy="1312862"/>
          </a:xfrm>
          <a:prstGeom prst="straightConnector1">
            <a:avLst/>
          </a:prstGeom>
          <a:ln w="38100">
            <a:solidFill>
              <a:schemeClr val="tx1">
                <a:alpha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bwMode="auto">
          <a:xfrm flipV="1">
            <a:off x="8566902" y="26404608"/>
            <a:ext cx="0" cy="1312862"/>
          </a:xfrm>
          <a:prstGeom prst="straightConnector1">
            <a:avLst/>
          </a:prstGeom>
          <a:ln w="38100">
            <a:solidFill>
              <a:schemeClr val="tx1">
                <a:alpha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bwMode="auto">
          <a:xfrm flipH="1" flipV="1">
            <a:off x="7922377" y="26404608"/>
            <a:ext cx="644525" cy="1312862"/>
          </a:xfrm>
          <a:prstGeom prst="straightConnector1">
            <a:avLst/>
          </a:prstGeom>
          <a:ln w="38100">
            <a:solidFill>
              <a:schemeClr val="tx1">
                <a:alpha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bwMode="auto">
          <a:xfrm flipH="1" flipV="1">
            <a:off x="8566902" y="26404608"/>
            <a:ext cx="646112" cy="1312862"/>
          </a:xfrm>
          <a:prstGeom prst="straightConnector1">
            <a:avLst/>
          </a:prstGeom>
          <a:ln w="38100">
            <a:solidFill>
              <a:schemeClr val="tx1">
                <a:alpha val="50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31" name="Oval 23"/>
          <p:cNvSpPr>
            <a:spLocks noChangeArrowheads="1"/>
          </p:cNvSpPr>
          <p:nvPr/>
        </p:nvSpPr>
        <p:spPr bwMode="auto">
          <a:xfrm>
            <a:off x="7079414" y="25977570"/>
            <a:ext cx="458788" cy="458788"/>
          </a:xfrm>
          <a:prstGeom prst="ellipse">
            <a:avLst/>
          </a:prstGeom>
          <a:solidFill>
            <a:srgbClr val="8064A2"/>
          </a:solidFill>
          <a:ln w="25400">
            <a:solidFill>
              <a:srgbClr val="3F3151"/>
            </a:solidFill>
            <a:round/>
            <a:headEnd/>
            <a:tailEnd/>
          </a:ln>
          <a:effectLst>
            <a:outerShdw blurRad="63500" dist="29783" dir="3885598" algn="ctr" rotWithShape="0">
              <a:srgbClr val="3F3151">
                <a:alpha val="50000"/>
              </a:srgbClr>
            </a:outerShdw>
          </a:effectLst>
        </p:spPr>
        <p:txBody>
          <a:bodyPr/>
          <a:lstStyle/>
          <a:p>
            <a:endParaRPr lang="en-US"/>
          </a:p>
        </p:txBody>
      </p:sp>
      <p:sp>
        <p:nvSpPr>
          <p:cNvPr id="32" name="Oval 24"/>
          <p:cNvSpPr>
            <a:spLocks noChangeArrowheads="1"/>
          </p:cNvSpPr>
          <p:nvPr/>
        </p:nvSpPr>
        <p:spPr bwMode="auto">
          <a:xfrm>
            <a:off x="7188952" y="26087108"/>
            <a:ext cx="458787" cy="458787"/>
          </a:xfrm>
          <a:prstGeom prst="ellipse">
            <a:avLst/>
          </a:prstGeom>
          <a:solidFill>
            <a:srgbClr val="8064A2"/>
          </a:solidFill>
          <a:ln w="25400">
            <a:solidFill>
              <a:srgbClr val="3F3151"/>
            </a:solidFill>
            <a:round/>
            <a:headEnd/>
            <a:tailEnd/>
          </a:ln>
          <a:effectLst>
            <a:outerShdw blurRad="63500" dist="29783" dir="3885598" algn="ctr" rotWithShape="0">
              <a:srgbClr val="3F3151">
                <a:alpha val="50000"/>
              </a:srgbClr>
            </a:outerShdw>
          </a:effectLst>
        </p:spPr>
        <p:txBody>
          <a:bodyPr/>
          <a:lstStyle/>
          <a:p>
            <a:endParaRPr lang="en-US"/>
          </a:p>
        </p:txBody>
      </p:sp>
      <p:sp>
        <p:nvSpPr>
          <p:cNvPr id="33" name="Oval 23"/>
          <p:cNvSpPr>
            <a:spLocks noChangeArrowheads="1"/>
          </p:cNvSpPr>
          <p:nvPr/>
        </p:nvSpPr>
        <p:spPr bwMode="auto">
          <a:xfrm>
            <a:off x="7735052" y="25977570"/>
            <a:ext cx="460375" cy="458788"/>
          </a:xfrm>
          <a:prstGeom prst="ellipse">
            <a:avLst/>
          </a:prstGeom>
          <a:solidFill>
            <a:srgbClr val="8064A2"/>
          </a:solidFill>
          <a:ln w="25400">
            <a:solidFill>
              <a:srgbClr val="3F3151"/>
            </a:solidFill>
            <a:round/>
            <a:headEnd/>
            <a:tailEnd/>
          </a:ln>
          <a:effectLst>
            <a:outerShdw blurRad="63500" dist="29783" dir="3885598" algn="ctr" rotWithShape="0">
              <a:srgbClr val="3F3151">
                <a:alpha val="50000"/>
              </a:srgbClr>
            </a:outerShdw>
          </a:effectLst>
        </p:spPr>
        <p:txBody>
          <a:bodyPr/>
          <a:lstStyle/>
          <a:p>
            <a:endParaRPr lang="en-US"/>
          </a:p>
        </p:txBody>
      </p:sp>
      <p:sp>
        <p:nvSpPr>
          <p:cNvPr id="34" name="Oval 24"/>
          <p:cNvSpPr>
            <a:spLocks noChangeArrowheads="1"/>
          </p:cNvSpPr>
          <p:nvPr/>
        </p:nvSpPr>
        <p:spPr bwMode="auto">
          <a:xfrm>
            <a:off x="7844589" y="26087108"/>
            <a:ext cx="460375" cy="458787"/>
          </a:xfrm>
          <a:prstGeom prst="ellipse">
            <a:avLst/>
          </a:prstGeom>
          <a:solidFill>
            <a:srgbClr val="8064A2"/>
          </a:solidFill>
          <a:ln w="25400">
            <a:solidFill>
              <a:srgbClr val="3F3151"/>
            </a:solidFill>
            <a:round/>
            <a:headEnd/>
            <a:tailEnd/>
          </a:ln>
          <a:effectLst>
            <a:outerShdw blurRad="63500" dist="29783" dir="3885598" algn="ctr" rotWithShape="0">
              <a:srgbClr val="3F3151">
                <a:alpha val="50000"/>
              </a:srgbClr>
            </a:outerShdw>
          </a:effectLst>
        </p:spPr>
        <p:txBody>
          <a:bodyPr/>
          <a:lstStyle/>
          <a:p>
            <a:endParaRPr lang="en-US"/>
          </a:p>
        </p:txBody>
      </p:sp>
      <p:sp>
        <p:nvSpPr>
          <p:cNvPr id="35" name="Oval 24"/>
          <p:cNvSpPr>
            <a:spLocks noChangeArrowheads="1"/>
          </p:cNvSpPr>
          <p:nvPr/>
        </p:nvSpPr>
        <p:spPr bwMode="auto">
          <a:xfrm>
            <a:off x="8446252" y="26087108"/>
            <a:ext cx="460375" cy="458787"/>
          </a:xfrm>
          <a:prstGeom prst="ellipse">
            <a:avLst/>
          </a:prstGeom>
          <a:solidFill>
            <a:srgbClr val="8064A2"/>
          </a:solidFill>
          <a:ln w="25400">
            <a:solidFill>
              <a:srgbClr val="3F3151"/>
            </a:solidFill>
            <a:round/>
            <a:headEnd/>
            <a:tailEnd/>
          </a:ln>
          <a:effectLst>
            <a:outerShdw blurRad="63500" dist="29783" dir="3885598" algn="ctr" rotWithShape="0">
              <a:srgbClr val="3F3151">
                <a:alpha val="50000"/>
              </a:srgbClr>
            </a:outerShdw>
          </a:effectLst>
        </p:spPr>
        <p:txBody>
          <a:bodyPr/>
          <a:lstStyle/>
          <a:p>
            <a:endParaRPr lang="en-US"/>
          </a:p>
        </p:txBody>
      </p:sp>
      <p:sp>
        <p:nvSpPr>
          <p:cNvPr id="36" name="Oval 27"/>
          <p:cNvSpPr>
            <a:spLocks noChangeArrowheads="1"/>
          </p:cNvSpPr>
          <p:nvPr/>
        </p:nvSpPr>
        <p:spPr bwMode="auto">
          <a:xfrm>
            <a:off x="6645009" y="29132464"/>
            <a:ext cx="460375" cy="458787"/>
          </a:xfrm>
          <a:prstGeom prst="ellipse">
            <a:avLst/>
          </a:prstGeom>
          <a:solidFill>
            <a:schemeClr val="tx1">
              <a:lumMod val="50000"/>
              <a:lumOff val="50000"/>
            </a:schemeClr>
          </a:solidFill>
          <a:ln w="25400">
            <a:solidFill>
              <a:schemeClr val="tx1"/>
            </a:solidFill>
            <a:round/>
            <a:headEnd/>
            <a:tailEnd/>
          </a:ln>
          <a:effectLst>
            <a:outerShdw dist="28398" dir="3806097" algn="ctr" rotWithShape="0">
              <a:srgbClr val="243F60">
                <a:alpha val="50000"/>
              </a:srgbClr>
            </a:outerShdw>
          </a:effectLst>
        </p:spPr>
        <p:txBody>
          <a:bodyPr/>
          <a:lstStyle/>
          <a:p>
            <a:pPr>
              <a:defRPr/>
            </a:pPr>
            <a:endParaRPr lang="en-US">
              <a:latin typeface="Times New Roman" pitchFamily="18" charset="0"/>
              <a:ea typeface="+mn-ea"/>
            </a:endParaRPr>
          </a:p>
        </p:txBody>
      </p:sp>
      <p:sp>
        <p:nvSpPr>
          <p:cNvPr id="37" name="Oval 27"/>
          <p:cNvSpPr>
            <a:spLocks noChangeArrowheads="1"/>
          </p:cNvSpPr>
          <p:nvPr/>
        </p:nvSpPr>
        <p:spPr bwMode="auto">
          <a:xfrm>
            <a:off x="5989372" y="29132464"/>
            <a:ext cx="458787" cy="458787"/>
          </a:xfrm>
          <a:prstGeom prst="ellipse">
            <a:avLst/>
          </a:prstGeom>
          <a:solidFill>
            <a:schemeClr val="tx1">
              <a:lumMod val="50000"/>
              <a:lumOff val="50000"/>
            </a:schemeClr>
          </a:solidFill>
          <a:ln w="25400">
            <a:solidFill>
              <a:schemeClr val="tx1"/>
            </a:solidFill>
            <a:round/>
            <a:headEnd/>
            <a:tailEnd/>
          </a:ln>
          <a:effectLst>
            <a:outerShdw dist="28398" dir="3806097" algn="ctr" rotWithShape="0">
              <a:srgbClr val="243F60">
                <a:alpha val="50000"/>
              </a:srgbClr>
            </a:outerShdw>
          </a:effectLst>
        </p:spPr>
        <p:txBody>
          <a:bodyPr/>
          <a:lstStyle/>
          <a:p>
            <a:pPr>
              <a:defRPr/>
            </a:pPr>
            <a:endParaRPr lang="en-US">
              <a:latin typeface="Times New Roman" pitchFamily="18" charset="0"/>
              <a:ea typeface="+mn-ea"/>
            </a:endParaRPr>
          </a:p>
        </p:txBody>
      </p:sp>
      <p:sp>
        <p:nvSpPr>
          <p:cNvPr id="38" name="Oval 27"/>
          <p:cNvSpPr>
            <a:spLocks noChangeArrowheads="1"/>
          </p:cNvSpPr>
          <p:nvPr/>
        </p:nvSpPr>
        <p:spPr bwMode="auto">
          <a:xfrm>
            <a:off x="7957872" y="29132464"/>
            <a:ext cx="460375" cy="458787"/>
          </a:xfrm>
          <a:prstGeom prst="ellipse">
            <a:avLst/>
          </a:prstGeom>
          <a:solidFill>
            <a:schemeClr val="tx1">
              <a:lumMod val="50000"/>
              <a:lumOff val="50000"/>
            </a:schemeClr>
          </a:solidFill>
          <a:ln w="25400">
            <a:solidFill>
              <a:schemeClr val="tx1"/>
            </a:solidFill>
            <a:round/>
            <a:headEnd/>
            <a:tailEnd/>
          </a:ln>
          <a:effectLst>
            <a:outerShdw dist="28398" dir="3806097" algn="ctr" rotWithShape="0">
              <a:srgbClr val="243F60">
                <a:alpha val="50000"/>
              </a:srgbClr>
            </a:outerShdw>
          </a:effectLst>
        </p:spPr>
        <p:txBody>
          <a:bodyPr/>
          <a:lstStyle/>
          <a:p>
            <a:pPr>
              <a:defRPr/>
            </a:pPr>
            <a:endParaRPr lang="en-US">
              <a:latin typeface="Times New Roman" pitchFamily="18" charset="0"/>
              <a:ea typeface="+mn-ea"/>
            </a:endParaRPr>
          </a:p>
        </p:txBody>
      </p:sp>
      <p:sp>
        <p:nvSpPr>
          <p:cNvPr id="39" name="Oval 27"/>
          <p:cNvSpPr>
            <a:spLocks noChangeArrowheads="1"/>
          </p:cNvSpPr>
          <p:nvPr/>
        </p:nvSpPr>
        <p:spPr bwMode="auto">
          <a:xfrm>
            <a:off x="7302234" y="29132464"/>
            <a:ext cx="458788" cy="458787"/>
          </a:xfrm>
          <a:prstGeom prst="ellipse">
            <a:avLst/>
          </a:prstGeom>
          <a:solidFill>
            <a:schemeClr val="tx1">
              <a:lumMod val="50000"/>
              <a:lumOff val="50000"/>
            </a:schemeClr>
          </a:solidFill>
          <a:ln w="25400">
            <a:solidFill>
              <a:schemeClr val="tx1"/>
            </a:solidFill>
            <a:round/>
            <a:headEnd/>
            <a:tailEnd/>
          </a:ln>
          <a:effectLst>
            <a:outerShdw dist="28398" dir="3806097" algn="ctr" rotWithShape="0">
              <a:srgbClr val="243F60">
                <a:alpha val="50000"/>
              </a:srgbClr>
            </a:outerShdw>
          </a:effectLst>
        </p:spPr>
        <p:txBody>
          <a:bodyPr/>
          <a:lstStyle/>
          <a:p>
            <a:pPr>
              <a:defRPr/>
            </a:pPr>
            <a:endParaRPr lang="en-US">
              <a:latin typeface="Times New Roman" pitchFamily="18" charset="0"/>
              <a:ea typeface="+mn-ea"/>
            </a:endParaRPr>
          </a:p>
        </p:txBody>
      </p:sp>
      <p:sp>
        <p:nvSpPr>
          <p:cNvPr id="40" name="Oval 27"/>
          <p:cNvSpPr>
            <a:spLocks noChangeArrowheads="1"/>
          </p:cNvSpPr>
          <p:nvPr/>
        </p:nvSpPr>
        <p:spPr bwMode="auto">
          <a:xfrm>
            <a:off x="9216759" y="29132464"/>
            <a:ext cx="458788" cy="458787"/>
          </a:xfrm>
          <a:prstGeom prst="ellipse">
            <a:avLst/>
          </a:prstGeom>
          <a:solidFill>
            <a:schemeClr val="tx1">
              <a:lumMod val="50000"/>
              <a:lumOff val="50000"/>
            </a:schemeClr>
          </a:solidFill>
          <a:ln w="25400">
            <a:solidFill>
              <a:schemeClr val="tx1"/>
            </a:solidFill>
            <a:round/>
            <a:headEnd/>
            <a:tailEnd/>
          </a:ln>
          <a:effectLst>
            <a:outerShdw dist="28398" dir="3806097" algn="ctr" rotWithShape="0">
              <a:srgbClr val="243F60">
                <a:alpha val="50000"/>
              </a:srgbClr>
            </a:outerShdw>
          </a:effectLst>
        </p:spPr>
        <p:txBody>
          <a:bodyPr/>
          <a:lstStyle/>
          <a:p>
            <a:pPr>
              <a:defRPr/>
            </a:pPr>
            <a:endParaRPr lang="en-US">
              <a:latin typeface="Times New Roman" pitchFamily="18" charset="0"/>
              <a:ea typeface="+mn-ea"/>
            </a:endParaRPr>
          </a:p>
        </p:txBody>
      </p:sp>
      <p:sp>
        <p:nvSpPr>
          <p:cNvPr id="41" name="Oval 27"/>
          <p:cNvSpPr>
            <a:spLocks noChangeArrowheads="1"/>
          </p:cNvSpPr>
          <p:nvPr/>
        </p:nvSpPr>
        <p:spPr bwMode="auto">
          <a:xfrm>
            <a:off x="8559534" y="29132464"/>
            <a:ext cx="460375" cy="458787"/>
          </a:xfrm>
          <a:prstGeom prst="ellipse">
            <a:avLst/>
          </a:prstGeom>
          <a:solidFill>
            <a:schemeClr val="tx1">
              <a:lumMod val="50000"/>
              <a:lumOff val="50000"/>
            </a:schemeClr>
          </a:solidFill>
          <a:ln w="25400">
            <a:solidFill>
              <a:schemeClr val="tx1"/>
            </a:solidFill>
            <a:round/>
            <a:headEnd/>
            <a:tailEnd/>
          </a:ln>
          <a:effectLst>
            <a:outerShdw dist="28398" dir="3806097" algn="ctr" rotWithShape="0">
              <a:srgbClr val="243F60">
                <a:alpha val="50000"/>
              </a:srgbClr>
            </a:outerShdw>
          </a:effectLst>
        </p:spPr>
        <p:txBody>
          <a:bodyPr/>
          <a:lstStyle/>
          <a:p>
            <a:pPr>
              <a:defRPr/>
            </a:pPr>
            <a:endParaRPr lang="en-US">
              <a:latin typeface="Times New Roman" pitchFamily="18" charset="0"/>
              <a:ea typeface="+mn-ea"/>
            </a:endParaRPr>
          </a:p>
        </p:txBody>
      </p:sp>
      <p:sp>
        <p:nvSpPr>
          <p:cNvPr id="42" name="Oval 28" descr="Large grid"/>
          <p:cNvSpPr>
            <a:spLocks noChangeArrowheads="1"/>
          </p:cNvSpPr>
          <p:nvPr/>
        </p:nvSpPr>
        <p:spPr bwMode="auto">
          <a:xfrm>
            <a:off x="7079296" y="27708200"/>
            <a:ext cx="459520" cy="459459"/>
          </a:xfrm>
          <a:prstGeom prst="ellipse">
            <a:avLst/>
          </a:prstGeom>
          <a:pattFill prst="lgGrid">
            <a:fgClr>
              <a:srgbClr val="4E6128"/>
            </a:fgClr>
            <a:bgClr>
              <a:srgbClr val="D6E3BC"/>
            </a:bgClr>
          </a:pattFill>
          <a:ln w="25400">
            <a:solidFill>
              <a:srgbClr val="4E6128"/>
            </a:solidFill>
            <a:round/>
            <a:headEnd/>
            <a:tailEnd/>
          </a:ln>
        </p:spPr>
        <p:txBody>
          <a:bodyPr/>
          <a:lstStyle/>
          <a:p>
            <a:endParaRPr lang="en-US"/>
          </a:p>
        </p:txBody>
      </p:sp>
      <p:sp>
        <p:nvSpPr>
          <p:cNvPr id="43" name="Oval 30" descr="Large grid"/>
          <p:cNvSpPr>
            <a:spLocks noChangeArrowheads="1"/>
          </p:cNvSpPr>
          <p:nvPr/>
        </p:nvSpPr>
        <p:spPr bwMode="auto">
          <a:xfrm>
            <a:off x="7180727" y="27832910"/>
            <a:ext cx="459520" cy="459459"/>
          </a:xfrm>
          <a:prstGeom prst="ellipse">
            <a:avLst/>
          </a:prstGeom>
          <a:pattFill prst="lgGrid">
            <a:fgClr>
              <a:srgbClr val="C0504D"/>
            </a:fgClr>
            <a:bgClr>
              <a:srgbClr val="F2DBDB"/>
            </a:bgClr>
          </a:pattFill>
          <a:ln w="25400">
            <a:solidFill>
              <a:srgbClr val="943634"/>
            </a:solidFill>
            <a:round/>
            <a:headEnd/>
            <a:tailEnd/>
          </a:ln>
        </p:spPr>
        <p:txBody>
          <a:bodyPr/>
          <a:lstStyle/>
          <a:p>
            <a:endParaRPr lang="en-US"/>
          </a:p>
        </p:txBody>
      </p:sp>
      <p:sp>
        <p:nvSpPr>
          <p:cNvPr id="44" name="Oval 31" descr="Large grid"/>
          <p:cNvSpPr>
            <a:spLocks noChangeArrowheads="1"/>
          </p:cNvSpPr>
          <p:nvPr/>
        </p:nvSpPr>
        <p:spPr bwMode="auto">
          <a:xfrm>
            <a:off x="7291277" y="27924802"/>
            <a:ext cx="459520" cy="459459"/>
          </a:xfrm>
          <a:prstGeom prst="ellipse">
            <a:avLst/>
          </a:prstGeom>
          <a:pattFill prst="lgGrid">
            <a:fgClr>
              <a:srgbClr val="1F497D"/>
            </a:fgClr>
            <a:bgClr>
              <a:srgbClr val="C6D9F1"/>
            </a:bgClr>
          </a:pattFill>
          <a:ln w="25400">
            <a:solidFill>
              <a:srgbClr val="1F497D"/>
            </a:solidFill>
            <a:round/>
            <a:headEnd/>
            <a:tailEnd/>
          </a:ln>
        </p:spPr>
        <p:txBody>
          <a:bodyPr/>
          <a:lstStyle/>
          <a:p>
            <a:endParaRPr lang="en-US"/>
          </a:p>
        </p:txBody>
      </p:sp>
      <p:sp>
        <p:nvSpPr>
          <p:cNvPr id="45" name="Oval 40" descr="20%"/>
          <p:cNvSpPr>
            <a:spLocks noChangeArrowheads="1"/>
          </p:cNvSpPr>
          <p:nvPr/>
        </p:nvSpPr>
        <p:spPr bwMode="auto">
          <a:xfrm>
            <a:off x="8391071" y="27727891"/>
            <a:ext cx="459520" cy="459459"/>
          </a:xfrm>
          <a:prstGeom prst="ellipse">
            <a:avLst/>
          </a:prstGeom>
          <a:pattFill prst="pct20">
            <a:fgClr>
              <a:srgbClr val="4E6128"/>
            </a:fgClr>
            <a:bgClr>
              <a:srgbClr val="D6E3BC"/>
            </a:bgClr>
          </a:pattFill>
          <a:ln w="25400">
            <a:solidFill>
              <a:srgbClr val="4E6128"/>
            </a:solidFill>
            <a:round/>
            <a:headEnd/>
            <a:tailEnd/>
          </a:ln>
        </p:spPr>
        <p:txBody>
          <a:bodyPr/>
          <a:lstStyle/>
          <a:p>
            <a:endParaRPr lang="en-US"/>
          </a:p>
        </p:txBody>
      </p:sp>
      <p:sp>
        <p:nvSpPr>
          <p:cNvPr id="46" name="Oval 41" descr="20%"/>
          <p:cNvSpPr>
            <a:spLocks noChangeArrowheads="1"/>
          </p:cNvSpPr>
          <p:nvPr/>
        </p:nvSpPr>
        <p:spPr bwMode="auto">
          <a:xfrm>
            <a:off x="8501622" y="27852601"/>
            <a:ext cx="459520" cy="459459"/>
          </a:xfrm>
          <a:prstGeom prst="ellipse">
            <a:avLst/>
          </a:prstGeom>
          <a:pattFill prst="pct20">
            <a:fgClr>
              <a:srgbClr val="C0504D"/>
            </a:fgClr>
            <a:bgClr>
              <a:srgbClr val="F2DBDB"/>
            </a:bgClr>
          </a:pattFill>
          <a:ln w="25400">
            <a:solidFill>
              <a:srgbClr val="943634"/>
            </a:solidFill>
            <a:round/>
            <a:headEnd/>
            <a:tailEnd/>
          </a:ln>
        </p:spPr>
        <p:txBody>
          <a:bodyPr/>
          <a:lstStyle/>
          <a:p>
            <a:endParaRPr lang="en-US"/>
          </a:p>
        </p:txBody>
      </p:sp>
      <p:sp>
        <p:nvSpPr>
          <p:cNvPr id="47" name="Oval 27"/>
          <p:cNvSpPr>
            <a:spLocks noChangeArrowheads="1"/>
          </p:cNvSpPr>
          <p:nvPr/>
        </p:nvSpPr>
        <p:spPr bwMode="auto">
          <a:xfrm>
            <a:off x="9818422" y="29132464"/>
            <a:ext cx="460375" cy="458787"/>
          </a:xfrm>
          <a:prstGeom prst="ellipse">
            <a:avLst/>
          </a:prstGeom>
          <a:solidFill>
            <a:schemeClr val="tx1">
              <a:lumMod val="50000"/>
              <a:lumOff val="50000"/>
            </a:schemeClr>
          </a:solidFill>
          <a:ln w="25400">
            <a:solidFill>
              <a:schemeClr val="tx1"/>
            </a:solidFill>
            <a:round/>
            <a:headEnd/>
            <a:tailEnd/>
          </a:ln>
          <a:effectLst>
            <a:outerShdw dist="28398" dir="3806097" algn="ctr" rotWithShape="0">
              <a:srgbClr val="243F60">
                <a:alpha val="50000"/>
              </a:srgbClr>
            </a:outerShdw>
          </a:effectLst>
        </p:spPr>
        <p:txBody>
          <a:bodyPr/>
          <a:lstStyle/>
          <a:p>
            <a:pPr>
              <a:defRPr/>
            </a:pPr>
            <a:endParaRPr lang="en-US">
              <a:latin typeface="Times New Roman" pitchFamily="18" charset="0"/>
              <a:ea typeface="+mn-ea"/>
            </a:endParaRPr>
          </a:p>
        </p:txBody>
      </p:sp>
      <p:cxnSp>
        <p:nvCxnSpPr>
          <p:cNvPr id="48" name="Straight Connector 47"/>
          <p:cNvCxnSpPr/>
          <p:nvPr/>
        </p:nvCxnSpPr>
        <p:spPr bwMode="auto">
          <a:xfrm>
            <a:off x="7790614" y="27399970"/>
            <a:ext cx="1641475" cy="0"/>
          </a:xfrm>
          <a:prstGeom prst="line">
            <a:avLst/>
          </a:prstGeom>
          <a:ln w="44450">
            <a:solidFill>
              <a:schemeClr val="bg2">
                <a:lumMod val="10000"/>
              </a:schemeClr>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sp>
        <p:nvSpPr>
          <p:cNvPr id="49" name="TextBox 577"/>
          <p:cNvSpPr txBox="1">
            <a:spLocks noChangeArrowheads="1"/>
          </p:cNvSpPr>
          <p:nvPr/>
        </p:nvSpPr>
        <p:spPr bwMode="auto">
          <a:xfrm>
            <a:off x="7881587" y="26878679"/>
            <a:ext cx="3309640" cy="553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Times New Roman" charset="0"/>
                <a:ea typeface="ＭＳ Ｐゴシック" charset="0"/>
                <a:cs typeface="Arial" charset="0"/>
              </a:defRPr>
            </a:lvl1pPr>
            <a:lvl2pPr marL="742950" indent="-285750" eaLnBrk="0" hangingPunct="0">
              <a:defRPr sz="1300">
                <a:solidFill>
                  <a:schemeClr val="tx1"/>
                </a:solidFill>
                <a:latin typeface="Times New Roman" charset="0"/>
                <a:ea typeface="Arial" charset="0"/>
                <a:cs typeface="Arial" charset="0"/>
              </a:defRPr>
            </a:lvl2pPr>
            <a:lvl3pPr marL="1143000" indent="-228600" eaLnBrk="0" hangingPunct="0">
              <a:defRPr sz="1300">
                <a:solidFill>
                  <a:schemeClr val="tx1"/>
                </a:solidFill>
                <a:latin typeface="Times New Roman" charset="0"/>
                <a:ea typeface="Arial" charset="0"/>
                <a:cs typeface="Arial" charset="0"/>
              </a:defRPr>
            </a:lvl3pPr>
            <a:lvl4pPr marL="1600200" indent="-228600" eaLnBrk="0" hangingPunct="0">
              <a:defRPr sz="1300">
                <a:solidFill>
                  <a:schemeClr val="tx1"/>
                </a:solidFill>
                <a:latin typeface="Times New Roman" charset="0"/>
                <a:ea typeface="Arial" charset="0"/>
                <a:cs typeface="Arial" charset="0"/>
              </a:defRPr>
            </a:lvl4pPr>
            <a:lvl5pPr marL="2057400" indent="-228600" eaLnBrk="0" hangingPunct="0">
              <a:defRPr sz="13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13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13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13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1300">
                <a:solidFill>
                  <a:schemeClr val="tx1"/>
                </a:solidFill>
                <a:latin typeface="Times New Roman" charset="0"/>
                <a:ea typeface="Arial" charset="0"/>
                <a:cs typeface="Arial" charset="0"/>
              </a:defRPr>
            </a:lvl9pPr>
          </a:lstStyle>
          <a:p>
            <a:pPr eaLnBrk="1" hangingPunct="1"/>
            <a:r>
              <a:rPr lang="en-US" sz="3000" b="1" dirty="0">
                <a:solidFill>
                  <a:srgbClr val="FF0000"/>
                </a:solidFill>
              </a:rPr>
              <a:t>Pooling Size = </a:t>
            </a:r>
            <a:r>
              <a:rPr lang="en-US" sz="3000" b="1" dirty="0" smtClean="0">
                <a:solidFill>
                  <a:srgbClr val="FF0000"/>
                </a:solidFill>
              </a:rPr>
              <a:t>5</a:t>
            </a:r>
            <a:endParaRPr lang="en-US" sz="3000" b="1" dirty="0">
              <a:solidFill>
                <a:srgbClr val="FF0000"/>
              </a:solidFill>
            </a:endParaRPr>
          </a:p>
        </p:txBody>
      </p:sp>
      <p:cxnSp>
        <p:nvCxnSpPr>
          <p:cNvPr id="50" name="Straight Connector 49"/>
          <p:cNvCxnSpPr/>
          <p:nvPr/>
        </p:nvCxnSpPr>
        <p:spPr bwMode="auto">
          <a:xfrm>
            <a:off x="10018960" y="27672778"/>
            <a:ext cx="620712" cy="739775"/>
          </a:xfrm>
          <a:prstGeom prst="line">
            <a:avLst/>
          </a:prstGeom>
          <a:ln w="44450">
            <a:solidFill>
              <a:schemeClr val="bg2">
                <a:lumMod val="10000"/>
              </a:schemeClr>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sp>
        <p:nvSpPr>
          <p:cNvPr id="51" name="TextBox 581"/>
          <p:cNvSpPr txBox="1">
            <a:spLocks noChangeArrowheads="1"/>
          </p:cNvSpPr>
          <p:nvPr/>
        </p:nvSpPr>
        <p:spPr bwMode="auto">
          <a:xfrm>
            <a:off x="10845804" y="27421953"/>
            <a:ext cx="322984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Times New Roman" charset="0"/>
                <a:ea typeface="ＭＳ Ｐゴシック" charset="0"/>
                <a:cs typeface="Arial" charset="0"/>
              </a:defRPr>
            </a:lvl1pPr>
            <a:lvl2pPr marL="742950" indent="-285750" eaLnBrk="0" hangingPunct="0">
              <a:defRPr sz="1300">
                <a:solidFill>
                  <a:schemeClr val="tx1"/>
                </a:solidFill>
                <a:latin typeface="Times New Roman" charset="0"/>
                <a:ea typeface="Arial" charset="0"/>
                <a:cs typeface="Arial" charset="0"/>
              </a:defRPr>
            </a:lvl2pPr>
            <a:lvl3pPr marL="1143000" indent="-228600" eaLnBrk="0" hangingPunct="0">
              <a:defRPr sz="1300">
                <a:solidFill>
                  <a:schemeClr val="tx1"/>
                </a:solidFill>
                <a:latin typeface="Times New Roman" charset="0"/>
                <a:ea typeface="Arial" charset="0"/>
                <a:cs typeface="Arial" charset="0"/>
              </a:defRPr>
            </a:lvl3pPr>
            <a:lvl4pPr marL="1600200" indent="-228600" eaLnBrk="0" hangingPunct="0">
              <a:defRPr sz="1300">
                <a:solidFill>
                  <a:schemeClr val="tx1"/>
                </a:solidFill>
                <a:latin typeface="Times New Roman" charset="0"/>
                <a:ea typeface="Arial" charset="0"/>
                <a:cs typeface="Arial" charset="0"/>
              </a:defRPr>
            </a:lvl4pPr>
            <a:lvl5pPr marL="2057400" indent="-228600" eaLnBrk="0" hangingPunct="0">
              <a:defRPr sz="13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13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13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13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1300">
                <a:solidFill>
                  <a:schemeClr val="tx1"/>
                </a:solidFill>
                <a:latin typeface="Times New Roman" charset="0"/>
                <a:ea typeface="Arial" charset="0"/>
                <a:cs typeface="Arial" charset="0"/>
              </a:defRPr>
            </a:lvl9pPr>
          </a:lstStyle>
          <a:p>
            <a:pPr eaLnBrk="1" hangingPunct="1"/>
            <a:r>
              <a:rPr lang="en-US" sz="3000" b="1" dirty="0">
                <a:solidFill>
                  <a:srgbClr val="FF0000"/>
                </a:solidFill>
              </a:rPr>
              <a:t>Number </a:t>
            </a:r>
          </a:p>
          <a:p>
            <a:pPr eaLnBrk="1" hangingPunct="1"/>
            <a:r>
              <a:rPr lang="en-US" sz="3000" b="1" dirty="0">
                <a:solidFill>
                  <a:srgbClr val="FF0000"/>
                </a:solidFill>
              </a:rPr>
              <a:t>o</a:t>
            </a:r>
            <a:r>
              <a:rPr lang="en-US" sz="3000" b="1" dirty="0" smtClean="0">
                <a:solidFill>
                  <a:srgbClr val="FF0000"/>
                </a:solidFill>
              </a:rPr>
              <a:t>f maps </a:t>
            </a:r>
            <a:r>
              <a:rPr lang="en-US" sz="3000" b="1" dirty="0">
                <a:solidFill>
                  <a:srgbClr val="FF0000"/>
                </a:solidFill>
              </a:rPr>
              <a:t>= </a:t>
            </a:r>
            <a:r>
              <a:rPr lang="en-US" sz="3000" b="1" dirty="0" smtClean="0">
                <a:solidFill>
                  <a:srgbClr val="FF0000"/>
                </a:solidFill>
              </a:rPr>
              <a:t>8</a:t>
            </a:r>
            <a:endParaRPr lang="en-US" sz="3000" b="1" dirty="0">
              <a:solidFill>
                <a:srgbClr val="FF0000"/>
              </a:solidFill>
            </a:endParaRPr>
          </a:p>
        </p:txBody>
      </p:sp>
      <p:sp>
        <p:nvSpPr>
          <p:cNvPr id="52" name="Oval 48"/>
          <p:cNvSpPr>
            <a:spLocks noChangeArrowheads="1"/>
          </p:cNvSpPr>
          <p:nvPr/>
        </p:nvSpPr>
        <p:spPr bwMode="auto">
          <a:xfrm>
            <a:off x="7079296" y="25977571"/>
            <a:ext cx="459520" cy="459459"/>
          </a:xfrm>
          <a:prstGeom prst="ellipse">
            <a:avLst/>
          </a:prstGeom>
          <a:solidFill>
            <a:srgbClr val="9BBB59"/>
          </a:solidFill>
          <a:ln w="25400">
            <a:solidFill>
              <a:srgbClr val="4E6128"/>
            </a:solidFill>
            <a:round/>
            <a:headEnd/>
            <a:tailEnd/>
          </a:ln>
        </p:spPr>
        <p:txBody>
          <a:bodyPr/>
          <a:lstStyle/>
          <a:p>
            <a:endParaRPr lang="en-US"/>
          </a:p>
        </p:txBody>
      </p:sp>
      <p:sp>
        <p:nvSpPr>
          <p:cNvPr id="53" name="Oval 49"/>
          <p:cNvSpPr>
            <a:spLocks noChangeArrowheads="1"/>
          </p:cNvSpPr>
          <p:nvPr/>
        </p:nvSpPr>
        <p:spPr bwMode="auto">
          <a:xfrm>
            <a:off x="7188706" y="26086966"/>
            <a:ext cx="459520" cy="459459"/>
          </a:xfrm>
          <a:prstGeom prst="ellipse">
            <a:avLst/>
          </a:prstGeom>
          <a:solidFill>
            <a:srgbClr val="E5B8B7"/>
          </a:solidFill>
          <a:ln w="25400">
            <a:solidFill>
              <a:srgbClr val="943634"/>
            </a:solidFill>
            <a:round/>
            <a:headEnd/>
            <a:tailEnd/>
          </a:ln>
        </p:spPr>
        <p:txBody>
          <a:bodyPr/>
          <a:lstStyle/>
          <a:p>
            <a:endParaRPr lang="en-US"/>
          </a:p>
        </p:txBody>
      </p:sp>
      <p:sp>
        <p:nvSpPr>
          <p:cNvPr id="54" name="Oval 50"/>
          <p:cNvSpPr>
            <a:spLocks noChangeArrowheads="1"/>
          </p:cNvSpPr>
          <p:nvPr/>
        </p:nvSpPr>
        <p:spPr bwMode="auto">
          <a:xfrm>
            <a:off x="7298115" y="26178128"/>
            <a:ext cx="459520" cy="459459"/>
          </a:xfrm>
          <a:prstGeom prst="ellipse">
            <a:avLst/>
          </a:prstGeom>
          <a:solidFill>
            <a:srgbClr val="95B3D7"/>
          </a:solidFill>
          <a:ln w="25400">
            <a:solidFill>
              <a:srgbClr val="1F497D"/>
            </a:solidFill>
            <a:round/>
            <a:headEnd/>
            <a:tailEnd/>
          </a:ln>
        </p:spPr>
        <p:txBody>
          <a:bodyPr/>
          <a:lstStyle/>
          <a:p>
            <a:endParaRPr lang="en-US"/>
          </a:p>
        </p:txBody>
      </p:sp>
      <p:sp>
        <p:nvSpPr>
          <p:cNvPr id="55" name="Oval 48"/>
          <p:cNvSpPr>
            <a:spLocks noChangeArrowheads="1"/>
          </p:cNvSpPr>
          <p:nvPr/>
        </p:nvSpPr>
        <p:spPr bwMode="auto">
          <a:xfrm>
            <a:off x="7735754" y="25977571"/>
            <a:ext cx="459520" cy="459459"/>
          </a:xfrm>
          <a:prstGeom prst="ellipse">
            <a:avLst/>
          </a:prstGeom>
          <a:solidFill>
            <a:srgbClr val="9BBB59"/>
          </a:solidFill>
          <a:ln w="25400">
            <a:solidFill>
              <a:srgbClr val="4E6128"/>
            </a:solidFill>
            <a:round/>
            <a:headEnd/>
            <a:tailEnd/>
          </a:ln>
        </p:spPr>
        <p:txBody>
          <a:bodyPr/>
          <a:lstStyle/>
          <a:p>
            <a:endParaRPr lang="en-US"/>
          </a:p>
        </p:txBody>
      </p:sp>
      <p:sp>
        <p:nvSpPr>
          <p:cNvPr id="56" name="Oval 49"/>
          <p:cNvSpPr>
            <a:spLocks noChangeArrowheads="1"/>
          </p:cNvSpPr>
          <p:nvPr/>
        </p:nvSpPr>
        <p:spPr bwMode="auto">
          <a:xfrm>
            <a:off x="7845163" y="26086966"/>
            <a:ext cx="459520" cy="459459"/>
          </a:xfrm>
          <a:prstGeom prst="ellipse">
            <a:avLst/>
          </a:prstGeom>
          <a:solidFill>
            <a:srgbClr val="E5B8B7"/>
          </a:solidFill>
          <a:ln w="25400">
            <a:solidFill>
              <a:srgbClr val="943634"/>
            </a:solidFill>
            <a:round/>
            <a:headEnd/>
            <a:tailEnd/>
          </a:ln>
        </p:spPr>
        <p:txBody>
          <a:bodyPr/>
          <a:lstStyle/>
          <a:p>
            <a:endParaRPr lang="en-US"/>
          </a:p>
        </p:txBody>
      </p:sp>
      <p:sp>
        <p:nvSpPr>
          <p:cNvPr id="57" name="Oval 50"/>
          <p:cNvSpPr>
            <a:spLocks noChangeArrowheads="1"/>
          </p:cNvSpPr>
          <p:nvPr/>
        </p:nvSpPr>
        <p:spPr bwMode="auto">
          <a:xfrm>
            <a:off x="7954573" y="26178128"/>
            <a:ext cx="459520" cy="459459"/>
          </a:xfrm>
          <a:prstGeom prst="ellipse">
            <a:avLst/>
          </a:prstGeom>
          <a:solidFill>
            <a:srgbClr val="95B3D7"/>
          </a:solidFill>
          <a:ln w="25400">
            <a:solidFill>
              <a:srgbClr val="1F497D"/>
            </a:solidFill>
            <a:round/>
            <a:headEnd/>
            <a:tailEnd/>
          </a:ln>
        </p:spPr>
        <p:txBody>
          <a:bodyPr/>
          <a:lstStyle/>
          <a:p>
            <a:endParaRPr lang="en-US"/>
          </a:p>
        </p:txBody>
      </p:sp>
      <p:sp>
        <p:nvSpPr>
          <p:cNvPr id="58" name="Oval 49"/>
          <p:cNvSpPr>
            <a:spLocks noChangeArrowheads="1"/>
          </p:cNvSpPr>
          <p:nvPr/>
        </p:nvSpPr>
        <p:spPr bwMode="auto">
          <a:xfrm>
            <a:off x="8446916" y="26086966"/>
            <a:ext cx="459520" cy="459459"/>
          </a:xfrm>
          <a:prstGeom prst="ellipse">
            <a:avLst/>
          </a:prstGeom>
          <a:solidFill>
            <a:srgbClr val="E5B8B7"/>
          </a:solidFill>
          <a:ln w="25400">
            <a:solidFill>
              <a:srgbClr val="943634"/>
            </a:solidFill>
            <a:round/>
            <a:headEnd/>
            <a:tailEnd/>
          </a:ln>
        </p:spPr>
        <p:txBody>
          <a:bodyPr/>
          <a:lstStyle/>
          <a:p>
            <a:endParaRPr lang="en-US"/>
          </a:p>
        </p:txBody>
      </p:sp>
      <p:sp>
        <p:nvSpPr>
          <p:cNvPr id="59" name="Oval 50"/>
          <p:cNvSpPr>
            <a:spLocks noChangeArrowheads="1"/>
          </p:cNvSpPr>
          <p:nvPr/>
        </p:nvSpPr>
        <p:spPr bwMode="auto">
          <a:xfrm>
            <a:off x="8556326" y="26178128"/>
            <a:ext cx="459520" cy="459459"/>
          </a:xfrm>
          <a:prstGeom prst="ellipse">
            <a:avLst/>
          </a:prstGeom>
          <a:solidFill>
            <a:srgbClr val="95B3D7"/>
          </a:solidFill>
          <a:ln w="25400">
            <a:solidFill>
              <a:srgbClr val="1F497D"/>
            </a:solidFill>
            <a:round/>
            <a:headEnd/>
            <a:tailEnd/>
          </a:ln>
        </p:spPr>
        <p:txBody>
          <a:bodyPr/>
          <a:lstStyle/>
          <a:p>
            <a:endParaRPr lang="en-US"/>
          </a:p>
        </p:txBody>
      </p:sp>
      <p:sp>
        <p:nvSpPr>
          <p:cNvPr id="60" name="Oval 28" descr="Large grid"/>
          <p:cNvSpPr>
            <a:spLocks noChangeArrowheads="1"/>
          </p:cNvSpPr>
          <p:nvPr/>
        </p:nvSpPr>
        <p:spPr bwMode="auto">
          <a:xfrm>
            <a:off x="8392211" y="27708200"/>
            <a:ext cx="459520" cy="459459"/>
          </a:xfrm>
          <a:prstGeom prst="ellipse">
            <a:avLst/>
          </a:prstGeom>
          <a:pattFill prst="lgGrid">
            <a:fgClr>
              <a:srgbClr val="4E6128"/>
            </a:fgClr>
            <a:bgClr>
              <a:srgbClr val="D6E3BC"/>
            </a:bgClr>
          </a:pattFill>
          <a:ln w="25400">
            <a:solidFill>
              <a:srgbClr val="4E6128"/>
            </a:solidFill>
            <a:round/>
            <a:headEnd/>
            <a:tailEnd/>
          </a:ln>
        </p:spPr>
        <p:txBody>
          <a:bodyPr/>
          <a:lstStyle/>
          <a:p>
            <a:endParaRPr lang="en-US"/>
          </a:p>
        </p:txBody>
      </p:sp>
      <p:sp>
        <p:nvSpPr>
          <p:cNvPr id="61" name="Oval 30" descr="Large grid"/>
          <p:cNvSpPr>
            <a:spLocks noChangeArrowheads="1"/>
          </p:cNvSpPr>
          <p:nvPr/>
        </p:nvSpPr>
        <p:spPr bwMode="auto">
          <a:xfrm>
            <a:off x="8493642" y="27832910"/>
            <a:ext cx="459520" cy="459459"/>
          </a:xfrm>
          <a:prstGeom prst="ellipse">
            <a:avLst/>
          </a:prstGeom>
          <a:pattFill prst="lgGrid">
            <a:fgClr>
              <a:srgbClr val="C0504D"/>
            </a:fgClr>
            <a:bgClr>
              <a:srgbClr val="F2DBDB"/>
            </a:bgClr>
          </a:pattFill>
          <a:ln w="25400">
            <a:solidFill>
              <a:srgbClr val="943634"/>
            </a:solidFill>
            <a:round/>
            <a:headEnd/>
            <a:tailEnd/>
          </a:ln>
        </p:spPr>
        <p:txBody>
          <a:bodyPr/>
          <a:lstStyle/>
          <a:p>
            <a:endParaRPr lang="en-US"/>
          </a:p>
        </p:txBody>
      </p:sp>
      <p:sp>
        <p:nvSpPr>
          <p:cNvPr id="62" name="Oval 31" descr="Large grid"/>
          <p:cNvSpPr>
            <a:spLocks noChangeArrowheads="1"/>
          </p:cNvSpPr>
          <p:nvPr/>
        </p:nvSpPr>
        <p:spPr bwMode="auto">
          <a:xfrm>
            <a:off x="8604193" y="27924802"/>
            <a:ext cx="459520" cy="459459"/>
          </a:xfrm>
          <a:prstGeom prst="ellipse">
            <a:avLst/>
          </a:prstGeom>
          <a:pattFill prst="lgGrid">
            <a:fgClr>
              <a:srgbClr val="1F497D"/>
            </a:fgClr>
            <a:bgClr>
              <a:srgbClr val="C6D9F1"/>
            </a:bgClr>
          </a:pattFill>
          <a:ln w="25400">
            <a:solidFill>
              <a:srgbClr val="1F497D"/>
            </a:solidFill>
            <a:round/>
            <a:headEnd/>
            <a:tailEnd/>
          </a:ln>
        </p:spPr>
        <p:txBody>
          <a:bodyPr/>
          <a:lstStyle/>
          <a:p>
            <a:endParaRPr lang="en-US"/>
          </a:p>
        </p:txBody>
      </p:sp>
      <p:sp>
        <p:nvSpPr>
          <p:cNvPr id="63" name="Oval 36" descr="Wide downward diagonal"/>
          <p:cNvSpPr>
            <a:spLocks noChangeArrowheads="1"/>
          </p:cNvSpPr>
          <p:nvPr/>
        </p:nvSpPr>
        <p:spPr bwMode="auto">
          <a:xfrm>
            <a:off x="7078158" y="27712576"/>
            <a:ext cx="459520" cy="459459"/>
          </a:xfrm>
          <a:prstGeom prst="ellipse">
            <a:avLst/>
          </a:prstGeom>
          <a:pattFill prst="wdDnDiag">
            <a:fgClr>
              <a:srgbClr val="4E6128"/>
            </a:fgClr>
            <a:bgClr>
              <a:srgbClr val="D6E3BC"/>
            </a:bgClr>
          </a:pattFill>
          <a:ln w="25400">
            <a:solidFill>
              <a:srgbClr val="4E6128"/>
            </a:solidFill>
            <a:round/>
            <a:headEnd/>
            <a:tailEnd/>
          </a:ln>
        </p:spPr>
        <p:txBody>
          <a:bodyPr/>
          <a:lstStyle/>
          <a:p>
            <a:endParaRPr lang="en-US"/>
          </a:p>
        </p:txBody>
      </p:sp>
      <p:sp>
        <p:nvSpPr>
          <p:cNvPr id="64" name="Oval 37" descr="Wide downward diagonal"/>
          <p:cNvSpPr>
            <a:spLocks noChangeArrowheads="1"/>
          </p:cNvSpPr>
          <p:nvPr/>
        </p:nvSpPr>
        <p:spPr bwMode="auto">
          <a:xfrm>
            <a:off x="7188706" y="27837286"/>
            <a:ext cx="459520" cy="459459"/>
          </a:xfrm>
          <a:prstGeom prst="ellipse">
            <a:avLst/>
          </a:prstGeom>
          <a:pattFill prst="wdDnDiag">
            <a:fgClr>
              <a:srgbClr val="C0504D"/>
            </a:fgClr>
            <a:bgClr>
              <a:srgbClr val="F2DBDB"/>
            </a:bgClr>
          </a:pattFill>
          <a:ln w="25400">
            <a:solidFill>
              <a:srgbClr val="943634"/>
            </a:solidFill>
            <a:round/>
            <a:headEnd/>
            <a:tailEnd/>
          </a:ln>
        </p:spPr>
        <p:txBody>
          <a:bodyPr/>
          <a:lstStyle/>
          <a:p>
            <a:endParaRPr lang="en-US"/>
          </a:p>
        </p:txBody>
      </p:sp>
      <p:sp>
        <p:nvSpPr>
          <p:cNvPr id="65" name="Oval 38" descr="Wide downward diagonal"/>
          <p:cNvSpPr>
            <a:spLocks noChangeArrowheads="1"/>
          </p:cNvSpPr>
          <p:nvPr/>
        </p:nvSpPr>
        <p:spPr bwMode="auto">
          <a:xfrm>
            <a:off x="7296977" y="27929178"/>
            <a:ext cx="459520" cy="459459"/>
          </a:xfrm>
          <a:prstGeom prst="ellipse">
            <a:avLst/>
          </a:prstGeom>
          <a:pattFill prst="wdDnDiag">
            <a:fgClr>
              <a:srgbClr val="1F497D"/>
            </a:fgClr>
            <a:bgClr>
              <a:srgbClr val="C6D9F1"/>
            </a:bgClr>
          </a:pattFill>
          <a:ln w="25400">
            <a:solidFill>
              <a:srgbClr val="1F497D"/>
            </a:solidFill>
            <a:round/>
            <a:headEnd/>
            <a:tailEnd/>
          </a:ln>
        </p:spPr>
        <p:txBody>
          <a:bodyPr/>
          <a:lstStyle/>
          <a:p>
            <a:endParaRPr lang="en-US"/>
          </a:p>
        </p:txBody>
      </p:sp>
      <p:sp>
        <p:nvSpPr>
          <p:cNvPr id="66" name="Oval 36" descr="Wide downward diagonal"/>
          <p:cNvSpPr>
            <a:spLocks noChangeArrowheads="1"/>
          </p:cNvSpPr>
          <p:nvPr/>
        </p:nvSpPr>
        <p:spPr bwMode="auto">
          <a:xfrm>
            <a:off x="8391073" y="27712576"/>
            <a:ext cx="459520" cy="459459"/>
          </a:xfrm>
          <a:prstGeom prst="ellipse">
            <a:avLst/>
          </a:prstGeom>
          <a:pattFill prst="wdDnDiag">
            <a:fgClr>
              <a:srgbClr val="4E6128"/>
            </a:fgClr>
            <a:bgClr>
              <a:srgbClr val="D6E3BC"/>
            </a:bgClr>
          </a:pattFill>
          <a:ln w="25400">
            <a:solidFill>
              <a:srgbClr val="4E6128"/>
            </a:solidFill>
            <a:round/>
            <a:headEnd/>
            <a:tailEnd/>
          </a:ln>
        </p:spPr>
        <p:txBody>
          <a:bodyPr/>
          <a:lstStyle/>
          <a:p>
            <a:endParaRPr lang="en-US"/>
          </a:p>
        </p:txBody>
      </p:sp>
      <p:sp>
        <p:nvSpPr>
          <p:cNvPr id="67" name="Oval 37" descr="Wide downward diagonal"/>
          <p:cNvSpPr>
            <a:spLocks noChangeArrowheads="1"/>
          </p:cNvSpPr>
          <p:nvPr/>
        </p:nvSpPr>
        <p:spPr bwMode="auto">
          <a:xfrm>
            <a:off x="8501621" y="27837286"/>
            <a:ext cx="459520" cy="459459"/>
          </a:xfrm>
          <a:prstGeom prst="ellipse">
            <a:avLst/>
          </a:prstGeom>
          <a:pattFill prst="wdDnDiag">
            <a:fgClr>
              <a:srgbClr val="C0504D"/>
            </a:fgClr>
            <a:bgClr>
              <a:srgbClr val="F2DBDB"/>
            </a:bgClr>
          </a:pattFill>
          <a:ln w="25400">
            <a:solidFill>
              <a:srgbClr val="943634"/>
            </a:solidFill>
            <a:round/>
            <a:headEnd/>
            <a:tailEnd/>
          </a:ln>
        </p:spPr>
        <p:txBody>
          <a:bodyPr/>
          <a:lstStyle/>
          <a:p>
            <a:endParaRPr lang="en-US"/>
          </a:p>
        </p:txBody>
      </p:sp>
      <p:sp>
        <p:nvSpPr>
          <p:cNvPr id="68" name="Oval 38" descr="Wide downward diagonal"/>
          <p:cNvSpPr>
            <a:spLocks noChangeArrowheads="1"/>
          </p:cNvSpPr>
          <p:nvPr/>
        </p:nvSpPr>
        <p:spPr bwMode="auto">
          <a:xfrm>
            <a:off x="8609892" y="27929178"/>
            <a:ext cx="459520" cy="459459"/>
          </a:xfrm>
          <a:prstGeom prst="ellipse">
            <a:avLst/>
          </a:prstGeom>
          <a:pattFill prst="wdDnDiag">
            <a:fgClr>
              <a:srgbClr val="1F497D"/>
            </a:fgClr>
            <a:bgClr>
              <a:srgbClr val="C6D9F1"/>
            </a:bgClr>
          </a:pattFill>
          <a:ln w="25400">
            <a:solidFill>
              <a:srgbClr val="1F497D"/>
            </a:solidFill>
            <a:round/>
            <a:headEnd/>
            <a:tailEnd/>
          </a:ln>
        </p:spPr>
        <p:txBody>
          <a:bodyPr/>
          <a:lstStyle/>
          <a:p>
            <a:endParaRPr lang="en-US"/>
          </a:p>
        </p:txBody>
      </p:sp>
      <p:cxnSp>
        <p:nvCxnSpPr>
          <p:cNvPr id="69" name="Straight Connector 68"/>
          <p:cNvCxnSpPr/>
          <p:nvPr/>
        </p:nvCxnSpPr>
        <p:spPr bwMode="auto">
          <a:xfrm>
            <a:off x="6294172" y="30293339"/>
            <a:ext cx="4405652" cy="0"/>
          </a:xfrm>
          <a:prstGeom prst="line">
            <a:avLst/>
          </a:prstGeom>
          <a:ln w="44450">
            <a:solidFill>
              <a:schemeClr val="bg2">
                <a:lumMod val="10000"/>
              </a:schemeClr>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sp>
        <p:nvSpPr>
          <p:cNvPr id="70" name="TextBox 577"/>
          <p:cNvSpPr txBox="1">
            <a:spLocks noChangeArrowheads="1"/>
          </p:cNvSpPr>
          <p:nvPr/>
        </p:nvSpPr>
        <p:spPr bwMode="auto">
          <a:xfrm>
            <a:off x="6970614" y="30383276"/>
            <a:ext cx="3309640" cy="553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Times New Roman" charset="0"/>
                <a:ea typeface="ＭＳ Ｐゴシック" charset="0"/>
                <a:cs typeface="Arial" charset="0"/>
              </a:defRPr>
            </a:lvl1pPr>
            <a:lvl2pPr marL="742950" indent="-285750" eaLnBrk="0" hangingPunct="0">
              <a:defRPr sz="1300">
                <a:solidFill>
                  <a:schemeClr val="tx1"/>
                </a:solidFill>
                <a:latin typeface="Times New Roman" charset="0"/>
                <a:ea typeface="Arial" charset="0"/>
                <a:cs typeface="Arial" charset="0"/>
              </a:defRPr>
            </a:lvl2pPr>
            <a:lvl3pPr marL="1143000" indent="-228600" eaLnBrk="0" hangingPunct="0">
              <a:defRPr sz="1300">
                <a:solidFill>
                  <a:schemeClr val="tx1"/>
                </a:solidFill>
                <a:latin typeface="Times New Roman" charset="0"/>
                <a:ea typeface="Arial" charset="0"/>
                <a:cs typeface="Arial" charset="0"/>
              </a:defRPr>
            </a:lvl3pPr>
            <a:lvl4pPr marL="1600200" indent="-228600" eaLnBrk="0" hangingPunct="0">
              <a:defRPr sz="1300">
                <a:solidFill>
                  <a:schemeClr val="tx1"/>
                </a:solidFill>
                <a:latin typeface="Times New Roman" charset="0"/>
                <a:ea typeface="Arial" charset="0"/>
                <a:cs typeface="Arial" charset="0"/>
              </a:defRPr>
            </a:lvl4pPr>
            <a:lvl5pPr marL="2057400" indent="-228600" eaLnBrk="0" hangingPunct="0">
              <a:defRPr sz="13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13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13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13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1300">
                <a:solidFill>
                  <a:schemeClr val="tx1"/>
                </a:solidFill>
                <a:latin typeface="Times New Roman" charset="0"/>
                <a:ea typeface="Arial" charset="0"/>
                <a:cs typeface="Arial" charset="0"/>
              </a:defRPr>
            </a:lvl9pPr>
          </a:lstStyle>
          <a:p>
            <a:pPr eaLnBrk="1" hangingPunct="1"/>
            <a:r>
              <a:rPr lang="en-US" sz="3000" b="1" dirty="0" smtClean="0">
                <a:solidFill>
                  <a:srgbClr val="FF0000"/>
                </a:solidFill>
              </a:rPr>
              <a:t>Image </a:t>
            </a:r>
            <a:r>
              <a:rPr lang="en-US" sz="3000" b="1" dirty="0">
                <a:solidFill>
                  <a:srgbClr val="FF0000"/>
                </a:solidFill>
              </a:rPr>
              <a:t>Size = </a:t>
            </a:r>
            <a:r>
              <a:rPr lang="en-US" sz="3000" b="1" dirty="0" smtClean="0">
                <a:solidFill>
                  <a:srgbClr val="FF0000"/>
                </a:solidFill>
              </a:rPr>
              <a:t>200</a:t>
            </a:r>
            <a:endParaRPr lang="en-US" sz="3000" b="1" dirty="0">
              <a:solidFill>
                <a:srgbClr val="FF0000"/>
              </a:solidFill>
            </a:endParaRPr>
          </a:p>
        </p:txBody>
      </p:sp>
      <p:sp>
        <p:nvSpPr>
          <p:cNvPr id="71" name="TextBox 581"/>
          <p:cNvSpPr txBox="1">
            <a:spLocks noChangeArrowheads="1"/>
          </p:cNvSpPr>
          <p:nvPr/>
        </p:nvSpPr>
        <p:spPr bwMode="auto">
          <a:xfrm>
            <a:off x="9753600" y="23916753"/>
            <a:ext cx="328797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300">
                <a:solidFill>
                  <a:schemeClr val="tx1"/>
                </a:solidFill>
                <a:latin typeface="Times New Roman" charset="0"/>
                <a:ea typeface="ＭＳ Ｐゴシック" charset="0"/>
                <a:cs typeface="Arial" charset="0"/>
              </a:defRPr>
            </a:lvl1pPr>
            <a:lvl2pPr marL="742950" indent="-285750" eaLnBrk="0" hangingPunct="0">
              <a:defRPr sz="1300">
                <a:solidFill>
                  <a:schemeClr val="tx1"/>
                </a:solidFill>
                <a:latin typeface="Times New Roman" charset="0"/>
                <a:ea typeface="Arial" charset="0"/>
                <a:cs typeface="Arial" charset="0"/>
              </a:defRPr>
            </a:lvl2pPr>
            <a:lvl3pPr marL="1143000" indent="-228600" eaLnBrk="0" hangingPunct="0">
              <a:defRPr sz="1300">
                <a:solidFill>
                  <a:schemeClr val="tx1"/>
                </a:solidFill>
                <a:latin typeface="Times New Roman" charset="0"/>
                <a:ea typeface="Arial" charset="0"/>
                <a:cs typeface="Arial" charset="0"/>
              </a:defRPr>
            </a:lvl3pPr>
            <a:lvl4pPr marL="1600200" indent="-228600" eaLnBrk="0" hangingPunct="0">
              <a:defRPr sz="1300">
                <a:solidFill>
                  <a:schemeClr val="tx1"/>
                </a:solidFill>
                <a:latin typeface="Times New Roman" charset="0"/>
                <a:ea typeface="Arial" charset="0"/>
                <a:cs typeface="Arial" charset="0"/>
              </a:defRPr>
            </a:lvl4pPr>
            <a:lvl5pPr marL="2057400" indent="-228600" eaLnBrk="0" hangingPunct="0">
              <a:defRPr sz="13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13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13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13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1300">
                <a:solidFill>
                  <a:schemeClr val="tx1"/>
                </a:solidFill>
                <a:latin typeface="Times New Roman" charset="0"/>
                <a:ea typeface="Arial" charset="0"/>
                <a:cs typeface="Arial" charset="0"/>
              </a:defRPr>
            </a:lvl9pPr>
          </a:lstStyle>
          <a:p>
            <a:pPr eaLnBrk="1" hangingPunct="1"/>
            <a:r>
              <a:rPr lang="en-US" sz="3000" b="1" dirty="0">
                <a:solidFill>
                  <a:srgbClr val="FF0000"/>
                </a:solidFill>
              </a:rPr>
              <a:t>Number </a:t>
            </a:r>
            <a:r>
              <a:rPr lang="en-US" sz="3000" b="1" dirty="0" smtClean="0">
                <a:solidFill>
                  <a:srgbClr val="FF0000"/>
                </a:solidFill>
              </a:rPr>
              <a:t> of output </a:t>
            </a:r>
          </a:p>
          <a:p>
            <a:pPr eaLnBrk="1" hangingPunct="1"/>
            <a:r>
              <a:rPr lang="en-US" sz="3000" b="1" dirty="0" smtClean="0">
                <a:solidFill>
                  <a:srgbClr val="FF0000"/>
                </a:solidFill>
              </a:rPr>
              <a:t>channels </a:t>
            </a:r>
            <a:r>
              <a:rPr lang="en-US" sz="3000" b="1" dirty="0">
                <a:solidFill>
                  <a:srgbClr val="FF0000"/>
                </a:solidFill>
              </a:rPr>
              <a:t>= </a:t>
            </a:r>
            <a:r>
              <a:rPr lang="en-US" sz="3000" b="1" dirty="0" smtClean="0">
                <a:solidFill>
                  <a:srgbClr val="FF0000"/>
                </a:solidFill>
              </a:rPr>
              <a:t>8</a:t>
            </a:r>
            <a:endParaRPr lang="en-US" sz="3000" b="1" dirty="0">
              <a:solidFill>
                <a:srgbClr val="FF0000"/>
              </a:solidFill>
            </a:endParaRPr>
          </a:p>
        </p:txBody>
      </p:sp>
      <p:sp>
        <p:nvSpPr>
          <p:cNvPr id="72" name="Oval 27"/>
          <p:cNvSpPr>
            <a:spLocks noChangeArrowheads="1"/>
          </p:cNvSpPr>
          <p:nvPr/>
        </p:nvSpPr>
        <p:spPr bwMode="auto">
          <a:xfrm>
            <a:off x="6797409" y="29284864"/>
            <a:ext cx="460375" cy="458787"/>
          </a:xfrm>
          <a:prstGeom prst="ellipse">
            <a:avLst/>
          </a:prstGeom>
          <a:solidFill>
            <a:schemeClr val="tx1">
              <a:lumMod val="50000"/>
              <a:lumOff val="50000"/>
            </a:schemeClr>
          </a:solidFill>
          <a:ln w="25400">
            <a:solidFill>
              <a:schemeClr val="tx1"/>
            </a:solidFill>
            <a:round/>
            <a:headEnd/>
            <a:tailEnd/>
          </a:ln>
          <a:effectLst>
            <a:outerShdw dist="28398" dir="3806097" algn="ctr" rotWithShape="0">
              <a:srgbClr val="243F60">
                <a:alpha val="50000"/>
              </a:srgbClr>
            </a:outerShdw>
          </a:effectLst>
        </p:spPr>
        <p:txBody>
          <a:bodyPr/>
          <a:lstStyle/>
          <a:p>
            <a:pPr>
              <a:defRPr/>
            </a:pPr>
            <a:endParaRPr lang="en-US">
              <a:latin typeface="Times New Roman" pitchFamily="18" charset="0"/>
              <a:ea typeface="+mn-ea"/>
            </a:endParaRPr>
          </a:p>
        </p:txBody>
      </p:sp>
      <p:sp>
        <p:nvSpPr>
          <p:cNvPr id="73" name="Oval 27"/>
          <p:cNvSpPr>
            <a:spLocks noChangeArrowheads="1"/>
          </p:cNvSpPr>
          <p:nvPr/>
        </p:nvSpPr>
        <p:spPr bwMode="auto">
          <a:xfrm>
            <a:off x="6141772" y="29284864"/>
            <a:ext cx="458787" cy="458787"/>
          </a:xfrm>
          <a:prstGeom prst="ellipse">
            <a:avLst/>
          </a:prstGeom>
          <a:solidFill>
            <a:schemeClr val="tx1">
              <a:lumMod val="50000"/>
              <a:lumOff val="50000"/>
            </a:schemeClr>
          </a:solidFill>
          <a:ln w="25400">
            <a:solidFill>
              <a:schemeClr val="tx1"/>
            </a:solidFill>
            <a:round/>
            <a:headEnd/>
            <a:tailEnd/>
          </a:ln>
          <a:effectLst>
            <a:outerShdw dist="28398" dir="3806097" algn="ctr" rotWithShape="0">
              <a:srgbClr val="243F60">
                <a:alpha val="50000"/>
              </a:srgbClr>
            </a:outerShdw>
          </a:effectLst>
        </p:spPr>
        <p:txBody>
          <a:bodyPr/>
          <a:lstStyle/>
          <a:p>
            <a:pPr>
              <a:defRPr/>
            </a:pPr>
            <a:endParaRPr lang="en-US">
              <a:latin typeface="Times New Roman" pitchFamily="18" charset="0"/>
              <a:ea typeface="+mn-ea"/>
            </a:endParaRPr>
          </a:p>
        </p:txBody>
      </p:sp>
      <p:sp>
        <p:nvSpPr>
          <p:cNvPr id="74" name="Oval 27"/>
          <p:cNvSpPr>
            <a:spLocks noChangeArrowheads="1"/>
          </p:cNvSpPr>
          <p:nvPr/>
        </p:nvSpPr>
        <p:spPr bwMode="auto">
          <a:xfrm>
            <a:off x="8110272" y="29284864"/>
            <a:ext cx="460375" cy="458787"/>
          </a:xfrm>
          <a:prstGeom prst="ellipse">
            <a:avLst/>
          </a:prstGeom>
          <a:solidFill>
            <a:schemeClr val="tx1">
              <a:lumMod val="50000"/>
              <a:lumOff val="50000"/>
            </a:schemeClr>
          </a:solidFill>
          <a:ln w="25400">
            <a:solidFill>
              <a:schemeClr val="tx1"/>
            </a:solidFill>
            <a:round/>
            <a:headEnd/>
            <a:tailEnd/>
          </a:ln>
          <a:effectLst>
            <a:outerShdw dist="28398" dir="3806097" algn="ctr" rotWithShape="0">
              <a:srgbClr val="243F60">
                <a:alpha val="50000"/>
              </a:srgbClr>
            </a:outerShdw>
          </a:effectLst>
        </p:spPr>
        <p:txBody>
          <a:bodyPr/>
          <a:lstStyle/>
          <a:p>
            <a:pPr>
              <a:defRPr/>
            </a:pPr>
            <a:endParaRPr lang="en-US">
              <a:latin typeface="Times New Roman" pitchFamily="18" charset="0"/>
              <a:ea typeface="+mn-ea"/>
            </a:endParaRPr>
          </a:p>
        </p:txBody>
      </p:sp>
      <p:sp>
        <p:nvSpPr>
          <p:cNvPr id="75" name="Oval 27"/>
          <p:cNvSpPr>
            <a:spLocks noChangeArrowheads="1"/>
          </p:cNvSpPr>
          <p:nvPr/>
        </p:nvSpPr>
        <p:spPr bwMode="auto">
          <a:xfrm>
            <a:off x="7454634" y="29284864"/>
            <a:ext cx="458788" cy="458787"/>
          </a:xfrm>
          <a:prstGeom prst="ellipse">
            <a:avLst/>
          </a:prstGeom>
          <a:solidFill>
            <a:schemeClr val="tx1">
              <a:lumMod val="50000"/>
              <a:lumOff val="50000"/>
            </a:schemeClr>
          </a:solidFill>
          <a:ln w="25400">
            <a:solidFill>
              <a:schemeClr val="tx1"/>
            </a:solidFill>
            <a:round/>
            <a:headEnd/>
            <a:tailEnd/>
          </a:ln>
          <a:effectLst>
            <a:outerShdw dist="28398" dir="3806097" algn="ctr" rotWithShape="0">
              <a:srgbClr val="243F60">
                <a:alpha val="50000"/>
              </a:srgbClr>
            </a:outerShdw>
          </a:effectLst>
        </p:spPr>
        <p:txBody>
          <a:bodyPr/>
          <a:lstStyle/>
          <a:p>
            <a:pPr>
              <a:defRPr/>
            </a:pPr>
            <a:endParaRPr lang="en-US">
              <a:latin typeface="Times New Roman" pitchFamily="18" charset="0"/>
              <a:ea typeface="+mn-ea"/>
            </a:endParaRPr>
          </a:p>
        </p:txBody>
      </p:sp>
      <p:sp>
        <p:nvSpPr>
          <p:cNvPr id="76" name="Oval 27"/>
          <p:cNvSpPr>
            <a:spLocks noChangeArrowheads="1"/>
          </p:cNvSpPr>
          <p:nvPr/>
        </p:nvSpPr>
        <p:spPr bwMode="auto">
          <a:xfrm>
            <a:off x="9369159" y="29284864"/>
            <a:ext cx="458788" cy="458787"/>
          </a:xfrm>
          <a:prstGeom prst="ellipse">
            <a:avLst/>
          </a:prstGeom>
          <a:solidFill>
            <a:schemeClr val="tx1">
              <a:lumMod val="50000"/>
              <a:lumOff val="50000"/>
            </a:schemeClr>
          </a:solidFill>
          <a:ln w="25400">
            <a:solidFill>
              <a:schemeClr val="tx1"/>
            </a:solidFill>
            <a:round/>
            <a:headEnd/>
            <a:tailEnd/>
          </a:ln>
          <a:effectLst>
            <a:outerShdw dist="28398" dir="3806097" algn="ctr" rotWithShape="0">
              <a:srgbClr val="243F60">
                <a:alpha val="50000"/>
              </a:srgbClr>
            </a:outerShdw>
          </a:effectLst>
        </p:spPr>
        <p:txBody>
          <a:bodyPr/>
          <a:lstStyle/>
          <a:p>
            <a:pPr>
              <a:defRPr/>
            </a:pPr>
            <a:endParaRPr lang="en-US">
              <a:latin typeface="Times New Roman" pitchFamily="18" charset="0"/>
              <a:ea typeface="+mn-ea"/>
            </a:endParaRPr>
          </a:p>
        </p:txBody>
      </p:sp>
      <p:sp>
        <p:nvSpPr>
          <p:cNvPr id="77" name="Oval 27"/>
          <p:cNvSpPr>
            <a:spLocks noChangeArrowheads="1"/>
          </p:cNvSpPr>
          <p:nvPr/>
        </p:nvSpPr>
        <p:spPr bwMode="auto">
          <a:xfrm>
            <a:off x="8711934" y="29284864"/>
            <a:ext cx="460375" cy="458787"/>
          </a:xfrm>
          <a:prstGeom prst="ellipse">
            <a:avLst/>
          </a:prstGeom>
          <a:solidFill>
            <a:schemeClr val="tx1">
              <a:lumMod val="50000"/>
              <a:lumOff val="50000"/>
            </a:schemeClr>
          </a:solidFill>
          <a:ln w="25400">
            <a:solidFill>
              <a:schemeClr val="tx1"/>
            </a:solidFill>
            <a:round/>
            <a:headEnd/>
            <a:tailEnd/>
          </a:ln>
          <a:effectLst>
            <a:outerShdw dist="28398" dir="3806097" algn="ctr" rotWithShape="0">
              <a:srgbClr val="243F60">
                <a:alpha val="50000"/>
              </a:srgbClr>
            </a:outerShdw>
          </a:effectLst>
        </p:spPr>
        <p:txBody>
          <a:bodyPr/>
          <a:lstStyle/>
          <a:p>
            <a:pPr>
              <a:defRPr/>
            </a:pPr>
            <a:endParaRPr lang="en-US">
              <a:latin typeface="Times New Roman" pitchFamily="18" charset="0"/>
              <a:ea typeface="+mn-ea"/>
            </a:endParaRPr>
          </a:p>
        </p:txBody>
      </p:sp>
      <p:sp>
        <p:nvSpPr>
          <p:cNvPr id="78" name="Oval 27"/>
          <p:cNvSpPr>
            <a:spLocks noChangeArrowheads="1"/>
          </p:cNvSpPr>
          <p:nvPr/>
        </p:nvSpPr>
        <p:spPr bwMode="auto">
          <a:xfrm>
            <a:off x="9970822" y="29284864"/>
            <a:ext cx="460375" cy="458787"/>
          </a:xfrm>
          <a:prstGeom prst="ellipse">
            <a:avLst/>
          </a:prstGeom>
          <a:solidFill>
            <a:schemeClr val="tx1">
              <a:lumMod val="50000"/>
              <a:lumOff val="50000"/>
            </a:schemeClr>
          </a:solidFill>
          <a:ln w="25400">
            <a:solidFill>
              <a:schemeClr val="tx1"/>
            </a:solidFill>
            <a:round/>
            <a:headEnd/>
            <a:tailEnd/>
          </a:ln>
          <a:effectLst>
            <a:outerShdw dist="28398" dir="3806097" algn="ctr" rotWithShape="0">
              <a:srgbClr val="243F60">
                <a:alpha val="50000"/>
              </a:srgbClr>
            </a:outerShdw>
          </a:effectLst>
        </p:spPr>
        <p:txBody>
          <a:bodyPr/>
          <a:lstStyle/>
          <a:p>
            <a:pPr>
              <a:defRPr/>
            </a:pPr>
            <a:endParaRPr lang="en-US">
              <a:latin typeface="Times New Roman" pitchFamily="18" charset="0"/>
              <a:ea typeface="+mn-ea"/>
            </a:endParaRPr>
          </a:p>
        </p:txBody>
      </p:sp>
      <p:sp>
        <p:nvSpPr>
          <p:cNvPr id="79" name="Oval 27"/>
          <p:cNvSpPr>
            <a:spLocks noChangeArrowheads="1"/>
          </p:cNvSpPr>
          <p:nvPr/>
        </p:nvSpPr>
        <p:spPr bwMode="auto">
          <a:xfrm>
            <a:off x="6949809" y="29437264"/>
            <a:ext cx="460375" cy="458787"/>
          </a:xfrm>
          <a:prstGeom prst="ellipse">
            <a:avLst/>
          </a:prstGeom>
          <a:solidFill>
            <a:schemeClr val="tx1">
              <a:lumMod val="50000"/>
              <a:lumOff val="50000"/>
            </a:schemeClr>
          </a:solidFill>
          <a:ln w="25400">
            <a:solidFill>
              <a:schemeClr val="tx1"/>
            </a:solidFill>
            <a:round/>
            <a:headEnd/>
            <a:tailEnd/>
          </a:ln>
          <a:effectLst>
            <a:outerShdw dist="28398" dir="3806097" algn="ctr" rotWithShape="0">
              <a:srgbClr val="243F60">
                <a:alpha val="50000"/>
              </a:srgbClr>
            </a:outerShdw>
          </a:effectLst>
        </p:spPr>
        <p:txBody>
          <a:bodyPr/>
          <a:lstStyle/>
          <a:p>
            <a:pPr>
              <a:defRPr/>
            </a:pPr>
            <a:endParaRPr lang="en-US">
              <a:latin typeface="Times New Roman" pitchFamily="18" charset="0"/>
              <a:ea typeface="+mn-ea"/>
            </a:endParaRPr>
          </a:p>
        </p:txBody>
      </p:sp>
      <p:sp>
        <p:nvSpPr>
          <p:cNvPr id="80" name="Oval 27"/>
          <p:cNvSpPr>
            <a:spLocks noChangeArrowheads="1"/>
          </p:cNvSpPr>
          <p:nvPr/>
        </p:nvSpPr>
        <p:spPr bwMode="auto">
          <a:xfrm>
            <a:off x="6294172" y="29437264"/>
            <a:ext cx="458787" cy="458787"/>
          </a:xfrm>
          <a:prstGeom prst="ellipse">
            <a:avLst/>
          </a:prstGeom>
          <a:solidFill>
            <a:schemeClr val="tx1">
              <a:lumMod val="50000"/>
              <a:lumOff val="50000"/>
            </a:schemeClr>
          </a:solidFill>
          <a:ln w="25400">
            <a:solidFill>
              <a:schemeClr val="tx1"/>
            </a:solidFill>
            <a:round/>
            <a:headEnd/>
            <a:tailEnd/>
          </a:ln>
          <a:effectLst>
            <a:outerShdw dist="28398" dir="3806097" algn="ctr" rotWithShape="0">
              <a:srgbClr val="243F60">
                <a:alpha val="50000"/>
              </a:srgbClr>
            </a:outerShdw>
          </a:effectLst>
        </p:spPr>
        <p:txBody>
          <a:bodyPr/>
          <a:lstStyle/>
          <a:p>
            <a:pPr>
              <a:defRPr/>
            </a:pPr>
            <a:endParaRPr lang="en-US">
              <a:latin typeface="Times New Roman" pitchFamily="18" charset="0"/>
              <a:ea typeface="+mn-ea"/>
            </a:endParaRPr>
          </a:p>
        </p:txBody>
      </p:sp>
      <p:sp>
        <p:nvSpPr>
          <p:cNvPr id="81" name="Oval 27"/>
          <p:cNvSpPr>
            <a:spLocks noChangeArrowheads="1"/>
          </p:cNvSpPr>
          <p:nvPr/>
        </p:nvSpPr>
        <p:spPr bwMode="auto">
          <a:xfrm>
            <a:off x="8262672" y="29437264"/>
            <a:ext cx="460375" cy="458787"/>
          </a:xfrm>
          <a:prstGeom prst="ellipse">
            <a:avLst/>
          </a:prstGeom>
          <a:solidFill>
            <a:schemeClr val="tx1">
              <a:lumMod val="50000"/>
              <a:lumOff val="50000"/>
            </a:schemeClr>
          </a:solidFill>
          <a:ln w="25400">
            <a:solidFill>
              <a:schemeClr val="tx1"/>
            </a:solidFill>
            <a:round/>
            <a:headEnd/>
            <a:tailEnd/>
          </a:ln>
          <a:effectLst>
            <a:outerShdw dist="28398" dir="3806097" algn="ctr" rotWithShape="0">
              <a:srgbClr val="243F60">
                <a:alpha val="50000"/>
              </a:srgbClr>
            </a:outerShdw>
          </a:effectLst>
        </p:spPr>
        <p:txBody>
          <a:bodyPr/>
          <a:lstStyle/>
          <a:p>
            <a:pPr>
              <a:defRPr/>
            </a:pPr>
            <a:endParaRPr lang="en-US">
              <a:latin typeface="Times New Roman" pitchFamily="18" charset="0"/>
              <a:ea typeface="+mn-ea"/>
            </a:endParaRPr>
          </a:p>
        </p:txBody>
      </p:sp>
      <p:sp>
        <p:nvSpPr>
          <p:cNvPr id="82" name="Oval 27"/>
          <p:cNvSpPr>
            <a:spLocks noChangeArrowheads="1"/>
          </p:cNvSpPr>
          <p:nvPr/>
        </p:nvSpPr>
        <p:spPr bwMode="auto">
          <a:xfrm>
            <a:off x="7607034" y="29437264"/>
            <a:ext cx="458788" cy="458787"/>
          </a:xfrm>
          <a:prstGeom prst="ellipse">
            <a:avLst/>
          </a:prstGeom>
          <a:solidFill>
            <a:schemeClr val="tx1">
              <a:lumMod val="50000"/>
              <a:lumOff val="50000"/>
            </a:schemeClr>
          </a:solidFill>
          <a:ln w="25400">
            <a:solidFill>
              <a:schemeClr val="tx1"/>
            </a:solidFill>
            <a:round/>
            <a:headEnd/>
            <a:tailEnd/>
          </a:ln>
          <a:effectLst>
            <a:outerShdw dist="28398" dir="3806097" algn="ctr" rotWithShape="0">
              <a:srgbClr val="243F60">
                <a:alpha val="50000"/>
              </a:srgbClr>
            </a:outerShdw>
          </a:effectLst>
        </p:spPr>
        <p:txBody>
          <a:bodyPr/>
          <a:lstStyle/>
          <a:p>
            <a:pPr>
              <a:defRPr/>
            </a:pPr>
            <a:endParaRPr lang="en-US">
              <a:latin typeface="Times New Roman" pitchFamily="18" charset="0"/>
              <a:ea typeface="+mn-ea"/>
            </a:endParaRPr>
          </a:p>
        </p:txBody>
      </p:sp>
      <p:sp>
        <p:nvSpPr>
          <p:cNvPr id="83" name="Oval 27"/>
          <p:cNvSpPr>
            <a:spLocks noChangeArrowheads="1"/>
          </p:cNvSpPr>
          <p:nvPr/>
        </p:nvSpPr>
        <p:spPr bwMode="auto">
          <a:xfrm>
            <a:off x="9521559" y="29437264"/>
            <a:ext cx="458788" cy="458787"/>
          </a:xfrm>
          <a:prstGeom prst="ellipse">
            <a:avLst/>
          </a:prstGeom>
          <a:solidFill>
            <a:schemeClr val="tx1">
              <a:lumMod val="50000"/>
              <a:lumOff val="50000"/>
            </a:schemeClr>
          </a:solidFill>
          <a:ln w="25400">
            <a:solidFill>
              <a:schemeClr val="tx1"/>
            </a:solidFill>
            <a:round/>
            <a:headEnd/>
            <a:tailEnd/>
          </a:ln>
          <a:effectLst>
            <a:outerShdw dist="28398" dir="3806097" algn="ctr" rotWithShape="0">
              <a:srgbClr val="243F60">
                <a:alpha val="50000"/>
              </a:srgbClr>
            </a:outerShdw>
          </a:effectLst>
        </p:spPr>
        <p:txBody>
          <a:bodyPr/>
          <a:lstStyle/>
          <a:p>
            <a:pPr>
              <a:defRPr/>
            </a:pPr>
            <a:endParaRPr lang="en-US">
              <a:latin typeface="Times New Roman" pitchFamily="18" charset="0"/>
              <a:ea typeface="+mn-ea"/>
            </a:endParaRPr>
          </a:p>
        </p:txBody>
      </p:sp>
      <p:sp>
        <p:nvSpPr>
          <p:cNvPr id="84" name="Oval 27"/>
          <p:cNvSpPr>
            <a:spLocks noChangeArrowheads="1"/>
          </p:cNvSpPr>
          <p:nvPr/>
        </p:nvSpPr>
        <p:spPr bwMode="auto">
          <a:xfrm>
            <a:off x="8864334" y="29437264"/>
            <a:ext cx="460375" cy="458787"/>
          </a:xfrm>
          <a:prstGeom prst="ellipse">
            <a:avLst/>
          </a:prstGeom>
          <a:solidFill>
            <a:schemeClr val="tx1">
              <a:lumMod val="50000"/>
              <a:lumOff val="50000"/>
            </a:schemeClr>
          </a:solidFill>
          <a:ln w="25400">
            <a:solidFill>
              <a:schemeClr val="tx1"/>
            </a:solidFill>
            <a:round/>
            <a:headEnd/>
            <a:tailEnd/>
          </a:ln>
          <a:effectLst>
            <a:outerShdw dist="28398" dir="3806097" algn="ctr" rotWithShape="0">
              <a:srgbClr val="243F60">
                <a:alpha val="50000"/>
              </a:srgbClr>
            </a:outerShdw>
          </a:effectLst>
        </p:spPr>
        <p:txBody>
          <a:bodyPr/>
          <a:lstStyle/>
          <a:p>
            <a:pPr>
              <a:defRPr/>
            </a:pPr>
            <a:endParaRPr lang="en-US">
              <a:latin typeface="Times New Roman" pitchFamily="18" charset="0"/>
              <a:ea typeface="+mn-ea"/>
            </a:endParaRPr>
          </a:p>
        </p:txBody>
      </p:sp>
      <p:sp>
        <p:nvSpPr>
          <p:cNvPr id="85" name="Oval 27"/>
          <p:cNvSpPr>
            <a:spLocks noChangeArrowheads="1"/>
          </p:cNvSpPr>
          <p:nvPr/>
        </p:nvSpPr>
        <p:spPr bwMode="auto">
          <a:xfrm>
            <a:off x="10123222" y="29437264"/>
            <a:ext cx="460375" cy="458787"/>
          </a:xfrm>
          <a:prstGeom prst="ellipse">
            <a:avLst/>
          </a:prstGeom>
          <a:solidFill>
            <a:schemeClr val="tx1">
              <a:lumMod val="50000"/>
              <a:lumOff val="50000"/>
            </a:schemeClr>
          </a:solidFill>
          <a:ln w="25400">
            <a:solidFill>
              <a:schemeClr val="tx1"/>
            </a:solidFill>
            <a:round/>
            <a:headEnd/>
            <a:tailEnd/>
          </a:ln>
          <a:effectLst>
            <a:outerShdw dist="28398" dir="3806097" algn="ctr" rotWithShape="0">
              <a:srgbClr val="243F60">
                <a:alpha val="50000"/>
              </a:srgbClr>
            </a:outerShdw>
          </a:effectLst>
        </p:spPr>
        <p:txBody>
          <a:bodyPr/>
          <a:lstStyle/>
          <a:p>
            <a:pPr>
              <a:defRPr/>
            </a:pPr>
            <a:endParaRPr lang="en-US">
              <a:latin typeface="Times New Roman" pitchFamily="18" charset="0"/>
              <a:ea typeface="+mn-ea"/>
            </a:endParaRPr>
          </a:p>
        </p:txBody>
      </p:sp>
      <p:sp>
        <p:nvSpPr>
          <p:cNvPr id="86" name="TextBox 85"/>
          <p:cNvSpPr txBox="1">
            <a:spLocks noChangeArrowheads="1"/>
          </p:cNvSpPr>
          <p:nvPr/>
        </p:nvSpPr>
        <p:spPr bwMode="auto">
          <a:xfrm>
            <a:off x="11190028" y="28933451"/>
            <a:ext cx="328797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300">
                <a:solidFill>
                  <a:schemeClr val="tx1"/>
                </a:solidFill>
                <a:latin typeface="Times New Roman" charset="0"/>
                <a:ea typeface="ＭＳ Ｐゴシック" charset="0"/>
                <a:cs typeface="Arial" charset="0"/>
              </a:defRPr>
            </a:lvl1pPr>
            <a:lvl2pPr marL="742950" indent="-285750" eaLnBrk="0" hangingPunct="0">
              <a:defRPr sz="1300">
                <a:solidFill>
                  <a:schemeClr val="tx1"/>
                </a:solidFill>
                <a:latin typeface="Times New Roman" charset="0"/>
                <a:ea typeface="Arial" charset="0"/>
                <a:cs typeface="Arial" charset="0"/>
              </a:defRPr>
            </a:lvl2pPr>
            <a:lvl3pPr marL="1143000" indent="-228600" eaLnBrk="0" hangingPunct="0">
              <a:defRPr sz="1300">
                <a:solidFill>
                  <a:schemeClr val="tx1"/>
                </a:solidFill>
                <a:latin typeface="Times New Roman" charset="0"/>
                <a:ea typeface="Arial" charset="0"/>
                <a:cs typeface="Arial" charset="0"/>
              </a:defRPr>
            </a:lvl3pPr>
            <a:lvl4pPr marL="1600200" indent="-228600" eaLnBrk="0" hangingPunct="0">
              <a:defRPr sz="1300">
                <a:solidFill>
                  <a:schemeClr val="tx1"/>
                </a:solidFill>
                <a:latin typeface="Times New Roman" charset="0"/>
                <a:ea typeface="Arial" charset="0"/>
                <a:cs typeface="Arial" charset="0"/>
              </a:defRPr>
            </a:lvl4pPr>
            <a:lvl5pPr marL="2057400" indent="-228600" eaLnBrk="0" hangingPunct="0">
              <a:defRPr sz="13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13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13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13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1300">
                <a:solidFill>
                  <a:schemeClr val="tx1"/>
                </a:solidFill>
                <a:latin typeface="Times New Roman" charset="0"/>
                <a:ea typeface="Arial" charset="0"/>
                <a:cs typeface="Arial" charset="0"/>
              </a:defRPr>
            </a:lvl9pPr>
          </a:lstStyle>
          <a:p>
            <a:pPr eaLnBrk="1" hangingPunct="1"/>
            <a:r>
              <a:rPr lang="en-US" sz="3000" b="1" dirty="0">
                <a:solidFill>
                  <a:srgbClr val="FF0000"/>
                </a:solidFill>
              </a:rPr>
              <a:t>Number </a:t>
            </a:r>
            <a:r>
              <a:rPr lang="en-US" sz="3000" b="1" dirty="0" smtClean="0">
                <a:solidFill>
                  <a:srgbClr val="FF0000"/>
                </a:solidFill>
              </a:rPr>
              <a:t> of input </a:t>
            </a:r>
          </a:p>
          <a:p>
            <a:pPr eaLnBrk="1" hangingPunct="1"/>
            <a:r>
              <a:rPr lang="en-US" sz="3000" b="1" dirty="0" smtClean="0">
                <a:solidFill>
                  <a:srgbClr val="FF0000"/>
                </a:solidFill>
              </a:rPr>
              <a:t>channels </a:t>
            </a:r>
            <a:r>
              <a:rPr lang="en-US" sz="3000" b="1" dirty="0">
                <a:solidFill>
                  <a:srgbClr val="FF0000"/>
                </a:solidFill>
              </a:rPr>
              <a:t>= 3</a:t>
            </a:r>
          </a:p>
        </p:txBody>
      </p:sp>
      <p:cxnSp>
        <p:nvCxnSpPr>
          <p:cNvPr id="87" name="Straight Connector 86"/>
          <p:cNvCxnSpPr/>
          <p:nvPr/>
        </p:nvCxnSpPr>
        <p:spPr bwMode="auto">
          <a:xfrm>
            <a:off x="10481716" y="29067376"/>
            <a:ext cx="620712" cy="739775"/>
          </a:xfrm>
          <a:prstGeom prst="line">
            <a:avLst/>
          </a:prstGeom>
          <a:ln w="44450">
            <a:solidFill>
              <a:schemeClr val="bg2">
                <a:lumMod val="10000"/>
              </a:schemeClr>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bwMode="auto">
          <a:xfrm flipH="1" flipV="1">
            <a:off x="5486400" y="24297753"/>
            <a:ext cx="17707" cy="5509398"/>
          </a:xfrm>
          <a:prstGeom prst="line">
            <a:avLst/>
          </a:prstGeom>
          <a:ln w="44450">
            <a:solidFill>
              <a:schemeClr val="bg2">
                <a:lumMod val="10000"/>
              </a:schemeClr>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sp>
        <p:nvSpPr>
          <p:cNvPr id="89" name="TextBox 577"/>
          <p:cNvSpPr txBox="1">
            <a:spLocks noChangeArrowheads="1"/>
          </p:cNvSpPr>
          <p:nvPr/>
        </p:nvSpPr>
        <p:spPr bwMode="auto">
          <a:xfrm rot="16200000">
            <a:off x="4307501" y="27698367"/>
            <a:ext cx="1916245" cy="553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300">
                <a:solidFill>
                  <a:schemeClr val="tx1"/>
                </a:solidFill>
                <a:latin typeface="Times New Roman" charset="0"/>
                <a:ea typeface="ＭＳ Ｐゴシック" charset="0"/>
                <a:cs typeface="Arial" charset="0"/>
              </a:defRPr>
            </a:lvl1pPr>
            <a:lvl2pPr marL="742950" indent="-285750" eaLnBrk="0" hangingPunct="0">
              <a:defRPr sz="1300">
                <a:solidFill>
                  <a:schemeClr val="tx1"/>
                </a:solidFill>
                <a:latin typeface="Times New Roman" charset="0"/>
                <a:ea typeface="Arial" charset="0"/>
                <a:cs typeface="Arial" charset="0"/>
              </a:defRPr>
            </a:lvl2pPr>
            <a:lvl3pPr marL="1143000" indent="-228600" eaLnBrk="0" hangingPunct="0">
              <a:defRPr sz="1300">
                <a:solidFill>
                  <a:schemeClr val="tx1"/>
                </a:solidFill>
                <a:latin typeface="Times New Roman" charset="0"/>
                <a:ea typeface="Arial" charset="0"/>
                <a:cs typeface="Arial" charset="0"/>
              </a:defRPr>
            </a:lvl3pPr>
            <a:lvl4pPr marL="1600200" indent="-228600" eaLnBrk="0" hangingPunct="0">
              <a:defRPr sz="1300">
                <a:solidFill>
                  <a:schemeClr val="tx1"/>
                </a:solidFill>
                <a:latin typeface="Times New Roman" charset="0"/>
                <a:ea typeface="Arial" charset="0"/>
                <a:cs typeface="Arial" charset="0"/>
              </a:defRPr>
            </a:lvl4pPr>
            <a:lvl5pPr marL="2057400" indent="-228600" eaLnBrk="0" hangingPunct="0">
              <a:defRPr sz="13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13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13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13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1300">
                <a:solidFill>
                  <a:schemeClr val="tx1"/>
                </a:solidFill>
                <a:latin typeface="Times New Roman" charset="0"/>
                <a:ea typeface="Arial" charset="0"/>
                <a:cs typeface="Arial" charset="0"/>
              </a:defRPr>
            </a:lvl9pPr>
          </a:lstStyle>
          <a:p>
            <a:pPr eaLnBrk="1" hangingPunct="1"/>
            <a:r>
              <a:rPr lang="en-US" sz="3000" b="1" dirty="0" smtClean="0"/>
              <a:t>One layer</a:t>
            </a:r>
            <a:endParaRPr lang="en-US" sz="3000" b="1" dirty="0"/>
          </a:p>
        </p:txBody>
      </p:sp>
      <p:cxnSp>
        <p:nvCxnSpPr>
          <p:cNvPr id="90" name="Straight Connector 89"/>
          <p:cNvCxnSpPr/>
          <p:nvPr/>
        </p:nvCxnSpPr>
        <p:spPr bwMode="auto">
          <a:xfrm>
            <a:off x="8605052" y="28941022"/>
            <a:ext cx="1641475" cy="0"/>
          </a:xfrm>
          <a:prstGeom prst="line">
            <a:avLst/>
          </a:prstGeom>
          <a:ln w="44450">
            <a:solidFill>
              <a:schemeClr val="bg2">
                <a:lumMod val="10000"/>
              </a:schemeClr>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sp>
        <p:nvSpPr>
          <p:cNvPr id="91" name="TextBox 577"/>
          <p:cNvSpPr txBox="1">
            <a:spLocks noChangeArrowheads="1"/>
          </p:cNvSpPr>
          <p:nvPr/>
        </p:nvSpPr>
        <p:spPr bwMode="auto">
          <a:xfrm>
            <a:off x="8414093" y="28411935"/>
            <a:ext cx="3309640" cy="553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Times New Roman" charset="0"/>
                <a:ea typeface="ＭＳ Ｐゴシック" charset="0"/>
                <a:cs typeface="Arial" charset="0"/>
              </a:defRPr>
            </a:lvl1pPr>
            <a:lvl2pPr marL="742950" indent="-285750" eaLnBrk="0" hangingPunct="0">
              <a:defRPr sz="1300">
                <a:solidFill>
                  <a:schemeClr val="tx1"/>
                </a:solidFill>
                <a:latin typeface="Times New Roman" charset="0"/>
                <a:ea typeface="Arial" charset="0"/>
                <a:cs typeface="Arial" charset="0"/>
              </a:defRPr>
            </a:lvl2pPr>
            <a:lvl3pPr marL="1143000" indent="-228600" eaLnBrk="0" hangingPunct="0">
              <a:defRPr sz="1300">
                <a:solidFill>
                  <a:schemeClr val="tx1"/>
                </a:solidFill>
                <a:latin typeface="Times New Roman" charset="0"/>
                <a:ea typeface="Arial" charset="0"/>
                <a:cs typeface="Arial" charset="0"/>
              </a:defRPr>
            </a:lvl3pPr>
            <a:lvl4pPr marL="1600200" indent="-228600" eaLnBrk="0" hangingPunct="0">
              <a:defRPr sz="1300">
                <a:solidFill>
                  <a:schemeClr val="tx1"/>
                </a:solidFill>
                <a:latin typeface="Times New Roman" charset="0"/>
                <a:ea typeface="Arial" charset="0"/>
                <a:cs typeface="Arial" charset="0"/>
              </a:defRPr>
            </a:lvl4pPr>
            <a:lvl5pPr marL="2057400" indent="-228600" eaLnBrk="0" hangingPunct="0">
              <a:defRPr sz="13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13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13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13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1300">
                <a:solidFill>
                  <a:schemeClr val="tx1"/>
                </a:solidFill>
                <a:latin typeface="Times New Roman" charset="0"/>
                <a:ea typeface="Arial" charset="0"/>
                <a:cs typeface="Arial" charset="0"/>
              </a:defRPr>
            </a:lvl9pPr>
          </a:lstStyle>
          <a:p>
            <a:pPr eaLnBrk="1" hangingPunct="1"/>
            <a:r>
              <a:rPr lang="en-US" sz="3000" b="1" dirty="0" smtClean="0">
                <a:solidFill>
                  <a:srgbClr val="FF0000"/>
                </a:solidFill>
              </a:rPr>
              <a:t>RF size = 18</a:t>
            </a:r>
            <a:endParaRPr lang="en-US" sz="3000" b="1" dirty="0">
              <a:solidFill>
                <a:srgbClr val="FF0000"/>
              </a:solidFill>
            </a:endParaRPr>
          </a:p>
        </p:txBody>
      </p:sp>
      <p:cxnSp>
        <p:nvCxnSpPr>
          <p:cNvPr id="92" name="Straight Arrow Connector 91"/>
          <p:cNvCxnSpPr/>
          <p:nvPr/>
        </p:nvCxnSpPr>
        <p:spPr>
          <a:xfrm flipV="1">
            <a:off x="8236744" y="21935553"/>
            <a:ext cx="0" cy="736836"/>
          </a:xfrm>
          <a:prstGeom prst="straightConnector1">
            <a:avLst/>
          </a:prstGeom>
          <a:ln w="635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93" name="TextBox 581"/>
          <p:cNvSpPr txBox="1">
            <a:spLocks noChangeArrowheads="1"/>
          </p:cNvSpPr>
          <p:nvPr/>
        </p:nvSpPr>
        <p:spPr bwMode="auto">
          <a:xfrm>
            <a:off x="5607218" y="22849953"/>
            <a:ext cx="5670382" cy="1024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300">
                <a:solidFill>
                  <a:schemeClr val="tx1"/>
                </a:solidFill>
                <a:latin typeface="Times New Roman" charset="0"/>
                <a:ea typeface="ＭＳ Ｐゴシック" charset="0"/>
                <a:cs typeface="Arial" charset="0"/>
              </a:defRPr>
            </a:lvl1pPr>
            <a:lvl2pPr marL="742950" indent="-285750" eaLnBrk="0" hangingPunct="0">
              <a:defRPr sz="1300">
                <a:solidFill>
                  <a:schemeClr val="tx1"/>
                </a:solidFill>
                <a:latin typeface="Times New Roman" charset="0"/>
                <a:ea typeface="Arial" charset="0"/>
                <a:cs typeface="Arial" charset="0"/>
              </a:defRPr>
            </a:lvl2pPr>
            <a:lvl3pPr marL="1143000" indent="-228600" eaLnBrk="0" hangingPunct="0">
              <a:defRPr sz="1300">
                <a:solidFill>
                  <a:schemeClr val="tx1"/>
                </a:solidFill>
                <a:latin typeface="Times New Roman" charset="0"/>
                <a:ea typeface="Arial" charset="0"/>
                <a:cs typeface="Arial" charset="0"/>
              </a:defRPr>
            </a:lvl3pPr>
            <a:lvl4pPr marL="1600200" indent="-228600" eaLnBrk="0" hangingPunct="0">
              <a:defRPr sz="1300">
                <a:solidFill>
                  <a:schemeClr val="tx1"/>
                </a:solidFill>
                <a:latin typeface="Times New Roman" charset="0"/>
                <a:ea typeface="Arial" charset="0"/>
                <a:cs typeface="Arial" charset="0"/>
              </a:defRPr>
            </a:lvl4pPr>
            <a:lvl5pPr marL="2057400" indent="-228600" eaLnBrk="0" hangingPunct="0">
              <a:defRPr sz="13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13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13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13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1300">
                <a:solidFill>
                  <a:schemeClr val="tx1"/>
                </a:solidFill>
                <a:latin typeface="Times New Roman" charset="0"/>
                <a:ea typeface="Arial" charset="0"/>
                <a:cs typeface="Arial" charset="0"/>
              </a:defRPr>
            </a:lvl9pPr>
          </a:lstStyle>
          <a:p>
            <a:pPr eaLnBrk="1" hangingPunct="1"/>
            <a:r>
              <a:rPr lang="en-US" sz="3000" b="1" dirty="0" smtClean="0"/>
              <a:t>Input to another layer above </a:t>
            </a:r>
          </a:p>
          <a:p>
            <a:pPr eaLnBrk="1" hangingPunct="1"/>
            <a:r>
              <a:rPr lang="en-US" sz="3000" b="1" dirty="0"/>
              <a:t> </a:t>
            </a:r>
            <a:r>
              <a:rPr lang="en-US" sz="3000" b="1" dirty="0" smtClean="0"/>
              <a:t>   (image with 8 channels)</a:t>
            </a:r>
            <a:endParaRPr lang="en-US" sz="3000" b="1" dirty="0"/>
          </a:p>
        </p:txBody>
      </p:sp>
      <p:sp>
        <p:nvSpPr>
          <p:cNvPr id="94" name="TextBox 577"/>
          <p:cNvSpPr txBox="1">
            <a:spLocks noChangeArrowheads="1"/>
          </p:cNvSpPr>
          <p:nvPr/>
        </p:nvSpPr>
        <p:spPr bwMode="auto">
          <a:xfrm>
            <a:off x="5602476" y="28263213"/>
            <a:ext cx="773793" cy="553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300">
                <a:solidFill>
                  <a:schemeClr val="tx1"/>
                </a:solidFill>
                <a:latin typeface="Times New Roman" charset="0"/>
                <a:ea typeface="ＭＳ Ｐゴシック" charset="0"/>
                <a:cs typeface="Arial" charset="0"/>
              </a:defRPr>
            </a:lvl1pPr>
            <a:lvl2pPr marL="742950" indent="-285750" eaLnBrk="0" hangingPunct="0">
              <a:defRPr sz="1300">
                <a:solidFill>
                  <a:schemeClr val="tx1"/>
                </a:solidFill>
                <a:latin typeface="Times New Roman" charset="0"/>
                <a:ea typeface="Arial" charset="0"/>
                <a:cs typeface="Arial" charset="0"/>
              </a:defRPr>
            </a:lvl2pPr>
            <a:lvl3pPr marL="1143000" indent="-228600" eaLnBrk="0" hangingPunct="0">
              <a:defRPr sz="1300">
                <a:solidFill>
                  <a:schemeClr val="tx1"/>
                </a:solidFill>
                <a:latin typeface="Times New Roman" charset="0"/>
                <a:ea typeface="Arial" charset="0"/>
                <a:cs typeface="Arial" charset="0"/>
              </a:defRPr>
            </a:lvl3pPr>
            <a:lvl4pPr marL="1600200" indent="-228600" eaLnBrk="0" hangingPunct="0">
              <a:defRPr sz="1300">
                <a:solidFill>
                  <a:schemeClr val="tx1"/>
                </a:solidFill>
                <a:latin typeface="Times New Roman" charset="0"/>
                <a:ea typeface="Arial" charset="0"/>
                <a:cs typeface="Arial" charset="0"/>
              </a:defRPr>
            </a:lvl4pPr>
            <a:lvl5pPr marL="2057400" indent="-228600" eaLnBrk="0" hangingPunct="0">
              <a:defRPr sz="13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13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13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13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1300">
                <a:solidFill>
                  <a:schemeClr val="tx1"/>
                </a:solidFill>
                <a:latin typeface="Times New Roman" charset="0"/>
                <a:ea typeface="Arial" charset="0"/>
                <a:cs typeface="Arial" charset="0"/>
              </a:defRPr>
            </a:lvl9pPr>
          </a:lstStyle>
          <a:p>
            <a:pPr eaLnBrk="1" hangingPunct="1"/>
            <a:r>
              <a:rPr lang="en-US" sz="3000" b="1" dirty="0"/>
              <a:t>W</a:t>
            </a:r>
          </a:p>
        </p:txBody>
      </p:sp>
      <p:sp>
        <p:nvSpPr>
          <p:cNvPr id="95" name="TextBox 577"/>
          <p:cNvSpPr txBox="1">
            <a:spLocks noChangeArrowheads="1"/>
          </p:cNvSpPr>
          <p:nvPr/>
        </p:nvSpPr>
        <p:spPr bwMode="auto">
          <a:xfrm>
            <a:off x="5591540" y="26802890"/>
            <a:ext cx="773793" cy="553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300">
                <a:solidFill>
                  <a:schemeClr val="tx1"/>
                </a:solidFill>
                <a:latin typeface="Times New Roman" charset="0"/>
                <a:ea typeface="ＭＳ Ｐゴシック" charset="0"/>
                <a:cs typeface="Arial" charset="0"/>
              </a:defRPr>
            </a:lvl1pPr>
            <a:lvl2pPr marL="742950" indent="-285750" eaLnBrk="0" hangingPunct="0">
              <a:defRPr sz="1300">
                <a:solidFill>
                  <a:schemeClr val="tx1"/>
                </a:solidFill>
                <a:latin typeface="Times New Roman" charset="0"/>
                <a:ea typeface="Arial" charset="0"/>
                <a:cs typeface="Arial" charset="0"/>
              </a:defRPr>
            </a:lvl2pPr>
            <a:lvl3pPr marL="1143000" indent="-228600" eaLnBrk="0" hangingPunct="0">
              <a:defRPr sz="1300">
                <a:solidFill>
                  <a:schemeClr val="tx1"/>
                </a:solidFill>
                <a:latin typeface="Times New Roman" charset="0"/>
                <a:ea typeface="Arial" charset="0"/>
                <a:cs typeface="Arial" charset="0"/>
              </a:defRPr>
            </a:lvl3pPr>
            <a:lvl4pPr marL="1600200" indent="-228600" eaLnBrk="0" hangingPunct="0">
              <a:defRPr sz="1300">
                <a:solidFill>
                  <a:schemeClr val="tx1"/>
                </a:solidFill>
                <a:latin typeface="Times New Roman" charset="0"/>
                <a:ea typeface="Arial" charset="0"/>
                <a:cs typeface="Arial" charset="0"/>
              </a:defRPr>
            </a:lvl4pPr>
            <a:lvl5pPr marL="2057400" indent="-228600" eaLnBrk="0" hangingPunct="0">
              <a:defRPr sz="13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13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13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13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1300">
                <a:solidFill>
                  <a:schemeClr val="tx1"/>
                </a:solidFill>
                <a:latin typeface="Times New Roman" charset="0"/>
                <a:ea typeface="Arial" charset="0"/>
                <a:cs typeface="Arial" charset="0"/>
              </a:defRPr>
            </a:lvl9pPr>
          </a:lstStyle>
          <a:p>
            <a:pPr eaLnBrk="1" hangingPunct="1"/>
            <a:r>
              <a:rPr lang="en-US" sz="3000" b="1" dirty="0" smtClean="0"/>
              <a:t>H</a:t>
            </a:r>
            <a:endParaRPr lang="en-US" sz="3000" b="1" dirty="0"/>
          </a:p>
        </p:txBody>
      </p:sp>
      <p:sp>
        <p:nvSpPr>
          <p:cNvPr id="96" name="Oval 48"/>
          <p:cNvSpPr>
            <a:spLocks noChangeArrowheads="1"/>
          </p:cNvSpPr>
          <p:nvPr/>
        </p:nvSpPr>
        <p:spPr bwMode="auto">
          <a:xfrm>
            <a:off x="8153400" y="24202828"/>
            <a:ext cx="459520" cy="459459"/>
          </a:xfrm>
          <a:prstGeom prst="ellipse">
            <a:avLst/>
          </a:prstGeom>
          <a:ln>
            <a:headEnd/>
            <a:tailEnd/>
          </a:ln>
        </p:spPr>
        <p:style>
          <a:lnRef idx="0">
            <a:schemeClr val="accent5"/>
          </a:lnRef>
          <a:fillRef idx="3">
            <a:schemeClr val="accent5"/>
          </a:fillRef>
          <a:effectRef idx="3">
            <a:schemeClr val="accent5"/>
          </a:effectRef>
          <a:fontRef idx="minor">
            <a:schemeClr val="lt1"/>
          </a:fontRef>
        </p:style>
        <p:txBody>
          <a:bodyPr/>
          <a:lstStyle/>
          <a:p>
            <a:endParaRPr lang="en-US"/>
          </a:p>
        </p:txBody>
      </p:sp>
      <p:cxnSp>
        <p:nvCxnSpPr>
          <p:cNvPr id="97" name="Straight Arrow Connector 96"/>
          <p:cNvCxnSpPr>
            <a:stCxn id="52" idx="0"/>
            <a:endCxn id="103" idx="4"/>
          </p:cNvCxnSpPr>
          <p:nvPr/>
        </p:nvCxnSpPr>
        <p:spPr bwMode="auto">
          <a:xfrm flipV="1">
            <a:off x="7309056" y="24771152"/>
            <a:ext cx="1183277" cy="1206419"/>
          </a:xfrm>
          <a:prstGeom prst="straightConnector1">
            <a:avLst/>
          </a:prstGeom>
          <a:ln w="38100">
            <a:solidFill>
              <a:schemeClr val="tx1">
                <a:alpha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stCxn id="52" idx="0"/>
            <a:endCxn id="102" idx="4"/>
          </p:cNvCxnSpPr>
          <p:nvPr/>
        </p:nvCxnSpPr>
        <p:spPr bwMode="auto">
          <a:xfrm flipV="1">
            <a:off x="7309056" y="24771152"/>
            <a:ext cx="572149" cy="1206419"/>
          </a:xfrm>
          <a:prstGeom prst="straightConnector1">
            <a:avLst/>
          </a:prstGeom>
          <a:ln w="38100">
            <a:solidFill>
              <a:schemeClr val="tx1">
                <a:alpha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a:stCxn id="55" idx="0"/>
            <a:endCxn id="103" idx="4"/>
          </p:cNvCxnSpPr>
          <p:nvPr/>
        </p:nvCxnSpPr>
        <p:spPr bwMode="auto">
          <a:xfrm flipV="1">
            <a:off x="7965514" y="24771152"/>
            <a:ext cx="526819" cy="1206419"/>
          </a:xfrm>
          <a:prstGeom prst="straightConnector1">
            <a:avLst/>
          </a:prstGeom>
          <a:ln w="38100">
            <a:solidFill>
              <a:schemeClr val="tx1">
                <a:alpha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a:stCxn id="55" idx="0"/>
            <a:endCxn id="102" idx="4"/>
          </p:cNvCxnSpPr>
          <p:nvPr/>
        </p:nvCxnSpPr>
        <p:spPr bwMode="auto">
          <a:xfrm flipH="1" flipV="1">
            <a:off x="7881205" y="24771152"/>
            <a:ext cx="84309" cy="1206419"/>
          </a:xfrm>
          <a:prstGeom prst="straightConnector1">
            <a:avLst/>
          </a:prstGeom>
          <a:ln w="38100">
            <a:solidFill>
              <a:schemeClr val="tx1">
                <a:alpha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a:stCxn id="5" idx="0"/>
            <a:endCxn id="103" idx="4"/>
          </p:cNvCxnSpPr>
          <p:nvPr/>
        </p:nvCxnSpPr>
        <p:spPr bwMode="auto">
          <a:xfrm flipH="1" flipV="1">
            <a:off x="8492333" y="24771152"/>
            <a:ext cx="74934" cy="1206419"/>
          </a:xfrm>
          <a:prstGeom prst="straightConnector1">
            <a:avLst/>
          </a:prstGeom>
          <a:ln w="38100">
            <a:solidFill>
              <a:schemeClr val="tx1">
                <a:alpha val="50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102" name="Oval 24"/>
          <p:cNvSpPr>
            <a:spLocks noChangeArrowheads="1"/>
          </p:cNvSpPr>
          <p:nvPr/>
        </p:nvSpPr>
        <p:spPr bwMode="auto">
          <a:xfrm>
            <a:off x="7651017" y="24312365"/>
            <a:ext cx="460375" cy="458787"/>
          </a:xfrm>
          <a:prstGeom prst="ellipse">
            <a:avLst/>
          </a:prstGeom>
          <a:solidFill>
            <a:srgbClr val="8064A2"/>
          </a:solidFill>
          <a:ln w="25400">
            <a:solidFill>
              <a:srgbClr val="3F3151"/>
            </a:solidFill>
            <a:round/>
            <a:headEnd/>
            <a:tailEnd/>
          </a:ln>
          <a:effectLst>
            <a:outerShdw blurRad="63500" dist="29783" dir="3885598" algn="ctr" rotWithShape="0">
              <a:srgbClr val="3F3151">
                <a:alpha val="50000"/>
              </a:srgbClr>
            </a:outerShdw>
          </a:effectLst>
        </p:spPr>
        <p:txBody>
          <a:bodyPr/>
          <a:lstStyle/>
          <a:p>
            <a:endParaRPr lang="en-US"/>
          </a:p>
        </p:txBody>
      </p:sp>
      <p:sp>
        <p:nvSpPr>
          <p:cNvPr id="103" name="Oval 24"/>
          <p:cNvSpPr>
            <a:spLocks noChangeArrowheads="1"/>
          </p:cNvSpPr>
          <p:nvPr/>
        </p:nvSpPr>
        <p:spPr bwMode="auto">
          <a:xfrm>
            <a:off x="8262145" y="24312365"/>
            <a:ext cx="460375" cy="458787"/>
          </a:xfrm>
          <a:prstGeom prst="ellipse">
            <a:avLst/>
          </a:prstGeom>
          <a:solidFill>
            <a:srgbClr val="8064A2"/>
          </a:solidFill>
          <a:ln w="25400">
            <a:solidFill>
              <a:srgbClr val="3F3151"/>
            </a:solidFill>
            <a:round/>
            <a:headEnd/>
            <a:tailEnd/>
          </a:ln>
          <a:effectLst>
            <a:outerShdw blurRad="63500" dist="29783" dir="3885598" algn="ctr" rotWithShape="0">
              <a:srgbClr val="3F3151">
                <a:alpha val="50000"/>
              </a:srgbClr>
            </a:outerShdw>
          </a:effectLst>
        </p:spPr>
        <p:txBody>
          <a:bodyPr/>
          <a:lstStyle/>
          <a:p>
            <a:endParaRPr lang="en-US"/>
          </a:p>
        </p:txBody>
      </p:sp>
      <p:sp>
        <p:nvSpPr>
          <p:cNvPr id="104" name="Oval 48"/>
          <p:cNvSpPr>
            <a:spLocks noChangeArrowheads="1"/>
          </p:cNvSpPr>
          <p:nvPr/>
        </p:nvSpPr>
        <p:spPr bwMode="auto">
          <a:xfrm>
            <a:off x="7542182" y="24202828"/>
            <a:ext cx="459520" cy="459459"/>
          </a:xfrm>
          <a:prstGeom prst="ellipse">
            <a:avLst/>
          </a:prstGeom>
          <a:ln>
            <a:headEnd/>
            <a:tailEnd/>
          </a:ln>
        </p:spPr>
        <p:style>
          <a:lnRef idx="0">
            <a:schemeClr val="accent5"/>
          </a:lnRef>
          <a:fillRef idx="3">
            <a:schemeClr val="accent5"/>
          </a:fillRef>
          <a:effectRef idx="3">
            <a:schemeClr val="accent5"/>
          </a:effectRef>
          <a:fontRef idx="minor">
            <a:schemeClr val="lt1"/>
          </a:fontRef>
        </p:style>
        <p:txBody>
          <a:bodyPr/>
          <a:lstStyle/>
          <a:p>
            <a:endParaRPr lang="en-US"/>
          </a:p>
        </p:txBody>
      </p:sp>
      <p:sp>
        <p:nvSpPr>
          <p:cNvPr id="105" name="Oval 49"/>
          <p:cNvSpPr>
            <a:spLocks noChangeArrowheads="1"/>
          </p:cNvSpPr>
          <p:nvPr/>
        </p:nvSpPr>
        <p:spPr bwMode="auto">
          <a:xfrm>
            <a:off x="7651591" y="24312223"/>
            <a:ext cx="459520" cy="459459"/>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a:lstStyle/>
          <a:p>
            <a:endParaRPr lang="en-US"/>
          </a:p>
        </p:txBody>
      </p:sp>
      <p:sp>
        <p:nvSpPr>
          <p:cNvPr id="106" name="Oval 49"/>
          <p:cNvSpPr>
            <a:spLocks noChangeArrowheads="1"/>
          </p:cNvSpPr>
          <p:nvPr/>
        </p:nvSpPr>
        <p:spPr bwMode="auto">
          <a:xfrm>
            <a:off x="8262809" y="24312223"/>
            <a:ext cx="459520" cy="459459"/>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a:lstStyle/>
          <a:p>
            <a:endParaRPr lang="en-US"/>
          </a:p>
        </p:txBody>
      </p:sp>
      <p:cxnSp>
        <p:nvCxnSpPr>
          <p:cNvPr id="107" name="Straight Connector 106"/>
          <p:cNvCxnSpPr/>
          <p:nvPr/>
        </p:nvCxnSpPr>
        <p:spPr bwMode="auto">
          <a:xfrm>
            <a:off x="8839200" y="24221553"/>
            <a:ext cx="579756" cy="648613"/>
          </a:xfrm>
          <a:prstGeom prst="line">
            <a:avLst/>
          </a:prstGeom>
          <a:ln w="44450">
            <a:solidFill>
              <a:schemeClr val="bg2">
                <a:lumMod val="10000"/>
              </a:schemeClr>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a:stCxn id="5" idx="0"/>
            <a:endCxn id="102" idx="4"/>
          </p:cNvCxnSpPr>
          <p:nvPr/>
        </p:nvCxnSpPr>
        <p:spPr bwMode="auto">
          <a:xfrm flipH="1" flipV="1">
            <a:off x="7881205" y="24771152"/>
            <a:ext cx="686062" cy="1206419"/>
          </a:xfrm>
          <a:prstGeom prst="straightConnector1">
            <a:avLst/>
          </a:prstGeom>
          <a:ln w="38100">
            <a:solidFill>
              <a:schemeClr val="tx1">
                <a:alpha val="50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109" name="Oval 50"/>
          <p:cNvSpPr>
            <a:spLocks noChangeArrowheads="1"/>
          </p:cNvSpPr>
          <p:nvPr/>
        </p:nvSpPr>
        <p:spPr bwMode="auto">
          <a:xfrm>
            <a:off x="8374539" y="24450153"/>
            <a:ext cx="459520" cy="459459"/>
          </a:xfrm>
          <a:prstGeom prst="ellipse">
            <a:avLst/>
          </a:prstGeom>
          <a:ln>
            <a:headEnd/>
            <a:tailEnd/>
          </a:ln>
        </p:spPr>
        <p:style>
          <a:lnRef idx="0">
            <a:schemeClr val="accent6"/>
          </a:lnRef>
          <a:fillRef idx="3">
            <a:schemeClr val="accent6"/>
          </a:fillRef>
          <a:effectRef idx="3">
            <a:schemeClr val="accent6"/>
          </a:effectRef>
          <a:fontRef idx="minor">
            <a:schemeClr val="lt1"/>
          </a:fontRef>
        </p:style>
        <p:txBody>
          <a:bodyPr/>
          <a:lstStyle/>
          <a:p>
            <a:endParaRPr lang="en-US"/>
          </a:p>
        </p:txBody>
      </p:sp>
      <p:sp>
        <p:nvSpPr>
          <p:cNvPr id="110" name="Oval 50"/>
          <p:cNvSpPr>
            <a:spLocks noChangeArrowheads="1"/>
          </p:cNvSpPr>
          <p:nvPr/>
        </p:nvSpPr>
        <p:spPr bwMode="auto">
          <a:xfrm>
            <a:off x="7755474" y="24450153"/>
            <a:ext cx="459520" cy="459459"/>
          </a:xfrm>
          <a:prstGeom prst="ellipse">
            <a:avLst/>
          </a:prstGeom>
          <a:ln>
            <a:headEnd/>
            <a:tailEnd/>
          </a:ln>
        </p:spPr>
        <p:style>
          <a:lnRef idx="0">
            <a:schemeClr val="accent6"/>
          </a:lnRef>
          <a:fillRef idx="3">
            <a:schemeClr val="accent6"/>
          </a:fillRef>
          <a:effectRef idx="3">
            <a:schemeClr val="accent6"/>
          </a:effectRef>
          <a:fontRef idx="minor">
            <a:schemeClr val="lt1"/>
          </a:fontRef>
        </p:style>
        <p:txBody>
          <a:bodyPr/>
          <a:lstStyle/>
          <a:p>
            <a:endParaRPr lang="en-US"/>
          </a:p>
        </p:txBody>
      </p:sp>
      <p:cxnSp>
        <p:nvCxnSpPr>
          <p:cNvPr id="111" name="Straight Connector 110"/>
          <p:cNvCxnSpPr/>
          <p:nvPr/>
        </p:nvCxnSpPr>
        <p:spPr bwMode="auto">
          <a:xfrm>
            <a:off x="7239000" y="25821753"/>
            <a:ext cx="1600200" cy="0"/>
          </a:xfrm>
          <a:prstGeom prst="line">
            <a:avLst/>
          </a:prstGeom>
          <a:ln w="44450">
            <a:solidFill>
              <a:schemeClr val="bg2">
                <a:lumMod val="10000"/>
              </a:schemeClr>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sp>
        <p:nvSpPr>
          <p:cNvPr id="112" name="TextBox 577"/>
          <p:cNvSpPr txBox="1">
            <a:spLocks noChangeArrowheads="1"/>
          </p:cNvSpPr>
          <p:nvPr/>
        </p:nvSpPr>
        <p:spPr bwMode="auto">
          <a:xfrm>
            <a:off x="7924800" y="25212153"/>
            <a:ext cx="3309640" cy="553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Times New Roman" charset="0"/>
                <a:ea typeface="ＭＳ Ｐゴシック" charset="0"/>
                <a:cs typeface="Arial" charset="0"/>
              </a:defRPr>
            </a:lvl1pPr>
            <a:lvl2pPr marL="742950" indent="-285750" eaLnBrk="0" hangingPunct="0">
              <a:defRPr sz="1300">
                <a:solidFill>
                  <a:schemeClr val="tx1"/>
                </a:solidFill>
                <a:latin typeface="Times New Roman" charset="0"/>
                <a:ea typeface="Arial" charset="0"/>
                <a:cs typeface="Arial" charset="0"/>
              </a:defRPr>
            </a:lvl2pPr>
            <a:lvl3pPr marL="1143000" indent="-228600" eaLnBrk="0" hangingPunct="0">
              <a:defRPr sz="1300">
                <a:solidFill>
                  <a:schemeClr val="tx1"/>
                </a:solidFill>
                <a:latin typeface="Times New Roman" charset="0"/>
                <a:ea typeface="Arial" charset="0"/>
                <a:cs typeface="Arial" charset="0"/>
              </a:defRPr>
            </a:lvl3pPr>
            <a:lvl4pPr marL="1600200" indent="-228600" eaLnBrk="0" hangingPunct="0">
              <a:defRPr sz="1300">
                <a:solidFill>
                  <a:schemeClr val="tx1"/>
                </a:solidFill>
                <a:latin typeface="Times New Roman" charset="0"/>
                <a:ea typeface="Arial" charset="0"/>
                <a:cs typeface="Arial" charset="0"/>
              </a:defRPr>
            </a:lvl4pPr>
            <a:lvl5pPr marL="2057400" indent="-228600" eaLnBrk="0" hangingPunct="0">
              <a:defRPr sz="13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13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13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13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1300">
                <a:solidFill>
                  <a:schemeClr val="tx1"/>
                </a:solidFill>
                <a:latin typeface="Times New Roman" charset="0"/>
                <a:ea typeface="Arial" charset="0"/>
                <a:cs typeface="Arial" charset="0"/>
              </a:defRPr>
            </a:lvl9pPr>
          </a:lstStyle>
          <a:p>
            <a:pPr eaLnBrk="1" hangingPunct="1"/>
            <a:r>
              <a:rPr lang="en-US" sz="3000" b="1" dirty="0" smtClean="0">
                <a:solidFill>
                  <a:srgbClr val="FF0000"/>
                </a:solidFill>
              </a:rPr>
              <a:t>LCN </a:t>
            </a:r>
            <a:r>
              <a:rPr lang="en-US" sz="3000" b="1" dirty="0">
                <a:solidFill>
                  <a:srgbClr val="FF0000"/>
                </a:solidFill>
              </a:rPr>
              <a:t>Size = </a:t>
            </a:r>
            <a:r>
              <a:rPr lang="en-US" sz="3000" b="1" dirty="0" smtClean="0">
                <a:solidFill>
                  <a:srgbClr val="FF0000"/>
                </a:solidFill>
              </a:rPr>
              <a:t>5</a:t>
            </a:r>
            <a:endParaRPr lang="en-US" sz="3000" b="1" dirty="0">
              <a:solidFill>
                <a:srgbClr val="FF0000"/>
              </a:solidFill>
            </a:endParaRPr>
          </a:p>
        </p:txBody>
      </p:sp>
      <p:sp>
        <p:nvSpPr>
          <p:cNvPr id="113" name="Oval 24"/>
          <p:cNvSpPr>
            <a:spLocks noChangeArrowheads="1"/>
          </p:cNvSpPr>
          <p:nvPr/>
        </p:nvSpPr>
        <p:spPr bwMode="auto">
          <a:xfrm>
            <a:off x="7039097" y="24331091"/>
            <a:ext cx="460375" cy="458787"/>
          </a:xfrm>
          <a:prstGeom prst="ellipse">
            <a:avLst/>
          </a:prstGeom>
          <a:solidFill>
            <a:srgbClr val="8064A2"/>
          </a:solidFill>
          <a:ln w="25400">
            <a:solidFill>
              <a:srgbClr val="3F3151"/>
            </a:solidFill>
            <a:round/>
            <a:headEnd/>
            <a:tailEnd/>
          </a:ln>
          <a:effectLst>
            <a:outerShdw blurRad="63500" dist="29783" dir="3885598" algn="ctr" rotWithShape="0">
              <a:srgbClr val="3F3151">
                <a:alpha val="50000"/>
              </a:srgbClr>
            </a:outerShdw>
          </a:effectLst>
        </p:spPr>
        <p:txBody>
          <a:bodyPr/>
          <a:lstStyle/>
          <a:p>
            <a:endParaRPr lang="en-US"/>
          </a:p>
        </p:txBody>
      </p:sp>
      <p:sp>
        <p:nvSpPr>
          <p:cNvPr id="114" name="Oval 48"/>
          <p:cNvSpPr>
            <a:spLocks noChangeArrowheads="1"/>
          </p:cNvSpPr>
          <p:nvPr/>
        </p:nvSpPr>
        <p:spPr bwMode="auto">
          <a:xfrm>
            <a:off x="6930262" y="24221554"/>
            <a:ext cx="459520" cy="459459"/>
          </a:xfrm>
          <a:prstGeom prst="ellipse">
            <a:avLst/>
          </a:prstGeom>
          <a:ln>
            <a:headEnd/>
            <a:tailEnd/>
          </a:ln>
        </p:spPr>
        <p:style>
          <a:lnRef idx="0">
            <a:schemeClr val="accent5"/>
          </a:lnRef>
          <a:fillRef idx="3">
            <a:schemeClr val="accent5"/>
          </a:fillRef>
          <a:effectRef idx="3">
            <a:schemeClr val="accent5"/>
          </a:effectRef>
          <a:fontRef idx="minor">
            <a:schemeClr val="lt1"/>
          </a:fontRef>
        </p:style>
        <p:txBody>
          <a:bodyPr/>
          <a:lstStyle/>
          <a:p>
            <a:endParaRPr lang="en-US"/>
          </a:p>
        </p:txBody>
      </p:sp>
      <p:sp>
        <p:nvSpPr>
          <p:cNvPr id="115" name="Oval 49"/>
          <p:cNvSpPr>
            <a:spLocks noChangeArrowheads="1"/>
          </p:cNvSpPr>
          <p:nvPr/>
        </p:nvSpPr>
        <p:spPr bwMode="auto">
          <a:xfrm>
            <a:off x="7039671" y="24330949"/>
            <a:ext cx="459520" cy="459459"/>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a:lstStyle/>
          <a:p>
            <a:endParaRPr lang="en-US"/>
          </a:p>
        </p:txBody>
      </p:sp>
      <p:cxnSp>
        <p:nvCxnSpPr>
          <p:cNvPr id="116" name="Straight Arrow Connector 115"/>
          <p:cNvCxnSpPr>
            <a:stCxn id="52" idx="0"/>
            <a:endCxn id="113" idx="4"/>
          </p:cNvCxnSpPr>
          <p:nvPr/>
        </p:nvCxnSpPr>
        <p:spPr bwMode="auto">
          <a:xfrm flipH="1" flipV="1">
            <a:off x="7269285" y="24789878"/>
            <a:ext cx="39771" cy="1187693"/>
          </a:xfrm>
          <a:prstGeom prst="straightConnector1">
            <a:avLst/>
          </a:prstGeom>
          <a:ln w="38100">
            <a:solidFill>
              <a:schemeClr val="tx1">
                <a:alpha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a:stCxn id="33" idx="0"/>
            <a:endCxn id="113" idx="4"/>
          </p:cNvCxnSpPr>
          <p:nvPr/>
        </p:nvCxnSpPr>
        <p:spPr bwMode="auto">
          <a:xfrm flipH="1" flipV="1">
            <a:off x="7269285" y="24789878"/>
            <a:ext cx="695955" cy="1187692"/>
          </a:xfrm>
          <a:prstGeom prst="straightConnector1">
            <a:avLst/>
          </a:prstGeom>
          <a:ln w="38100">
            <a:solidFill>
              <a:schemeClr val="tx1">
                <a:alpha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a:stCxn id="5" idx="0"/>
            <a:endCxn id="115" idx="4"/>
          </p:cNvCxnSpPr>
          <p:nvPr/>
        </p:nvCxnSpPr>
        <p:spPr bwMode="auto">
          <a:xfrm flipH="1" flipV="1">
            <a:off x="7269431" y="24790408"/>
            <a:ext cx="1297836" cy="1187163"/>
          </a:xfrm>
          <a:prstGeom prst="straightConnector1">
            <a:avLst/>
          </a:prstGeom>
          <a:ln w="38100">
            <a:solidFill>
              <a:schemeClr val="tx1">
                <a:alpha val="50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119" name="Oval 50"/>
          <p:cNvSpPr>
            <a:spLocks noChangeArrowheads="1"/>
          </p:cNvSpPr>
          <p:nvPr/>
        </p:nvSpPr>
        <p:spPr bwMode="auto">
          <a:xfrm>
            <a:off x="7160480" y="24450153"/>
            <a:ext cx="459520" cy="459459"/>
          </a:xfrm>
          <a:prstGeom prst="ellipse">
            <a:avLst/>
          </a:prstGeom>
          <a:ln>
            <a:headEnd/>
            <a:tailEnd/>
          </a:ln>
        </p:spPr>
        <p:style>
          <a:lnRef idx="0">
            <a:schemeClr val="accent6"/>
          </a:lnRef>
          <a:fillRef idx="3">
            <a:schemeClr val="accent6"/>
          </a:fillRef>
          <a:effectRef idx="3">
            <a:schemeClr val="accent6"/>
          </a:effectRef>
          <a:fontRef idx="minor">
            <a:schemeClr val="lt1"/>
          </a:fontRef>
        </p:style>
        <p:txBody>
          <a:bodyPr/>
          <a:lstStyle/>
          <a:p>
            <a:endParaRPr lang="en-US"/>
          </a:p>
        </p:txBody>
      </p:sp>
      <p:sp>
        <p:nvSpPr>
          <p:cNvPr id="120" name="Oval 28" descr="Large grid"/>
          <p:cNvSpPr>
            <a:spLocks noChangeArrowheads="1"/>
          </p:cNvSpPr>
          <p:nvPr/>
        </p:nvSpPr>
        <p:spPr bwMode="auto">
          <a:xfrm>
            <a:off x="6409399" y="27736800"/>
            <a:ext cx="459520" cy="459459"/>
          </a:xfrm>
          <a:prstGeom prst="ellipse">
            <a:avLst/>
          </a:prstGeom>
          <a:pattFill prst="lgGrid">
            <a:fgClr>
              <a:srgbClr val="4E6128"/>
            </a:fgClr>
            <a:bgClr>
              <a:srgbClr val="D6E3BC"/>
            </a:bgClr>
          </a:pattFill>
          <a:ln w="25400">
            <a:solidFill>
              <a:srgbClr val="4E6128"/>
            </a:solidFill>
            <a:round/>
            <a:headEnd/>
            <a:tailEnd/>
          </a:ln>
        </p:spPr>
        <p:txBody>
          <a:bodyPr/>
          <a:lstStyle/>
          <a:p>
            <a:endParaRPr lang="en-US"/>
          </a:p>
        </p:txBody>
      </p:sp>
      <p:sp>
        <p:nvSpPr>
          <p:cNvPr id="121" name="Oval 30" descr="Large grid"/>
          <p:cNvSpPr>
            <a:spLocks noChangeArrowheads="1"/>
          </p:cNvSpPr>
          <p:nvPr/>
        </p:nvSpPr>
        <p:spPr bwMode="auto">
          <a:xfrm>
            <a:off x="6510830" y="27861510"/>
            <a:ext cx="459520" cy="459459"/>
          </a:xfrm>
          <a:prstGeom prst="ellipse">
            <a:avLst/>
          </a:prstGeom>
          <a:pattFill prst="lgGrid">
            <a:fgClr>
              <a:srgbClr val="C0504D"/>
            </a:fgClr>
            <a:bgClr>
              <a:srgbClr val="F2DBDB"/>
            </a:bgClr>
          </a:pattFill>
          <a:ln w="25400">
            <a:solidFill>
              <a:srgbClr val="943634"/>
            </a:solidFill>
            <a:round/>
            <a:headEnd/>
            <a:tailEnd/>
          </a:ln>
        </p:spPr>
        <p:txBody>
          <a:bodyPr/>
          <a:lstStyle/>
          <a:p>
            <a:endParaRPr lang="en-US"/>
          </a:p>
        </p:txBody>
      </p:sp>
      <p:sp>
        <p:nvSpPr>
          <p:cNvPr id="122" name="Oval 31" descr="Large grid"/>
          <p:cNvSpPr>
            <a:spLocks noChangeArrowheads="1"/>
          </p:cNvSpPr>
          <p:nvPr/>
        </p:nvSpPr>
        <p:spPr bwMode="auto">
          <a:xfrm>
            <a:off x="6621380" y="27953402"/>
            <a:ext cx="459520" cy="459459"/>
          </a:xfrm>
          <a:prstGeom prst="ellipse">
            <a:avLst/>
          </a:prstGeom>
          <a:pattFill prst="lgGrid">
            <a:fgClr>
              <a:srgbClr val="1F497D"/>
            </a:fgClr>
            <a:bgClr>
              <a:srgbClr val="C6D9F1"/>
            </a:bgClr>
          </a:pattFill>
          <a:ln w="25400">
            <a:solidFill>
              <a:srgbClr val="1F497D"/>
            </a:solidFill>
            <a:round/>
            <a:headEnd/>
            <a:tailEnd/>
          </a:ln>
        </p:spPr>
        <p:txBody>
          <a:bodyPr/>
          <a:lstStyle/>
          <a:p>
            <a:endParaRPr lang="en-US"/>
          </a:p>
        </p:txBody>
      </p:sp>
      <p:sp>
        <p:nvSpPr>
          <p:cNvPr id="123" name="Oval 36" descr="Wide downward diagonal"/>
          <p:cNvSpPr>
            <a:spLocks noChangeArrowheads="1"/>
          </p:cNvSpPr>
          <p:nvPr/>
        </p:nvSpPr>
        <p:spPr bwMode="auto">
          <a:xfrm>
            <a:off x="6408261" y="27741176"/>
            <a:ext cx="459520" cy="459459"/>
          </a:xfrm>
          <a:prstGeom prst="ellipse">
            <a:avLst/>
          </a:prstGeom>
          <a:pattFill prst="wdDnDiag">
            <a:fgClr>
              <a:srgbClr val="4E6128"/>
            </a:fgClr>
            <a:bgClr>
              <a:srgbClr val="D6E3BC"/>
            </a:bgClr>
          </a:pattFill>
          <a:ln w="25400">
            <a:solidFill>
              <a:srgbClr val="4E6128"/>
            </a:solidFill>
            <a:round/>
            <a:headEnd/>
            <a:tailEnd/>
          </a:ln>
        </p:spPr>
        <p:txBody>
          <a:bodyPr/>
          <a:lstStyle/>
          <a:p>
            <a:endParaRPr lang="en-US"/>
          </a:p>
        </p:txBody>
      </p:sp>
      <p:sp>
        <p:nvSpPr>
          <p:cNvPr id="124" name="Oval 37" descr="Wide downward diagonal"/>
          <p:cNvSpPr>
            <a:spLocks noChangeArrowheads="1"/>
          </p:cNvSpPr>
          <p:nvPr/>
        </p:nvSpPr>
        <p:spPr bwMode="auto">
          <a:xfrm>
            <a:off x="6518809" y="27865886"/>
            <a:ext cx="459520" cy="459459"/>
          </a:xfrm>
          <a:prstGeom prst="ellipse">
            <a:avLst/>
          </a:prstGeom>
          <a:pattFill prst="wdDnDiag">
            <a:fgClr>
              <a:srgbClr val="C0504D"/>
            </a:fgClr>
            <a:bgClr>
              <a:srgbClr val="F2DBDB"/>
            </a:bgClr>
          </a:pattFill>
          <a:ln w="25400">
            <a:solidFill>
              <a:srgbClr val="943634"/>
            </a:solidFill>
            <a:round/>
            <a:headEnd/>
            <a:tailEnd/>
          </a:ln>
        </p:spPr>
        <p:txBody>
          <a:bodyPr/>
          <a:lstStyle/>
          <a:p>
            <a:endParaRPr lang="en-US"/>
          </a:p>
        </p:txBody>
      </p:sp>
      <p:sp>
        <p:nvSpPr>
          <p:cNvPr id="125" name="Oval 38" descr="Wide downward diagonal"/>
          <p:cNvSpPr>
            <a:spLocks noChangeArrowheads="1"/>
          </p:cNvSpPr>
          <p:nvPr/>
        </p:nvSpPr>
        <p:spPr bwMode="auto">
          <a:xfrm>
            <a:off x="6627080" y="27957778"/>
            <a:ext cx="459520" cy="459459"/>
          </a:xfrm>
          <a:prstGeom prst="ellipse">
            <a:avLst/>
          </a:prstGeom>
          <a:pattFill prst="wdDnDiag">
            <a:fgClr>
              <a:srgbClr val="1F497D"/>
            </a:fgClr>
            <a:bgClr>
              <a:srgbClr val="C6D9F1"/>
            </a:bgClr>
          </a:pattFill>
          <a:ln w="25400">
            <a:solidFill>
              <a:srgbClr val="1F497D"/>
            </a:solidFill>
            <a:round/>
            <a:headEnd/>
            <a:tailEnd/>
          </a:ln>
        </p:spPr>
        <p:txBody>
          <a:bodyPr/>
          <a:lstStyle/>
          <a:p>
            <a:endParaRPr lang="en-US"/>
          </a:p>
        </p:txBody>
      </p:sp>
      <p:sp>
        <p:nvSpPr>
          <p:cNvPr id="126" name="Oval 28" descr="Large grid"/>
          <p:cNvSpPr>
            <a:spLocks noChangeArrowheads="1"/>
          </p:cNvSpPr>
          <p:nvPr/>
        </p:nvSpPr>
        <p:spPr bwMode="auto">
          <a:xfrm>
            <a:off x="7704799" y="27736800"/>
            <a:ext cx="459520" cy="459459"/>
          </a:xfrm>
          <a:prstGeom prst="ellipse">
            <a:avLst/>
          </a:prstGeom>
          <a:pattFill prst="lgGrid">
            <a:fgClr>
              <a:srgbClr val="4E6128"/>
            </a:fgClr>
            <a:bgClr>
              <a:srgbClr val="D6E3BC"/>
            </a:bgClr>
          </a:pattFill>
          <a:ln w="25400">
            <a:solidFill>
              <a:srgbClr val="4E6128"/>
            </a:solidFill>
            <a:round/>
            <a:headEnd/>
            <a:tailEnd/>
          </a:ln>
        </p:spPr>
        <p:txBody>
          <a:bodyPr/>
          <a:lstStyle/>
          <a:p>
            <a:endParaRPr lang="en-US"/>
          </a:p>
        </p:txBody>
      </p:sp>
      <p:sp>
        <p:nvSpPr>
          <p:cNvPr id="127" name="Oval 30" descr="Large grid"/>
          <p:cNvSpPr>
            <a:spLocks noChangeArrowheads="1"/>
          </p:cNvSpPr>
          <p:nvPr/>
        </p:nvSpPr>
        <p:spPr bwMode="auto">
          <a:xfrm>
            <a:off x="7806230" y="27861510"/>
            <a:ext cx="459520" cy="459459"/>
          </a:xfrm>
          <a:prstGeom prst="ellipse">
            <a:avLst/>
          </a:prstGeom>
          <a:pattFill prst="lgGrid">
            <a:fgClr>
              <a:srgbClr val="C0504D"/>
            </a:fgClr>
            <a:bgClr>
              <a:srgbClr val="F2DBDB"/>
            </a:bgClr>
          </a:pattFill>
          <a:ln w="25400">
            <a:solidFill>
              <a:srgbClr val="943634"/>
            </a:solidFill>
            <a:round/>
            <a:headEnd/>
            <a:tailEnd/>
          </a:ln>
        </p:spPr>
        <p:txBody>
          <a:bodyPr/>
          <a:lstStyle/>
          <a:p>
            <a:endParaRPr lang="en-US"/>
          </a:p>
        </p:txBody>
      </p:sp>
      <p:sp>
        <p:nvSpPr>
          <p:cNvPr id="128" name="Oval 31" descr="Large grid"/>
          <p:cNvSpPr>
            <a:spLocks noChangeArrowheads="1"/>
          </p:cNvSpPr>
          <p:nvPr/>
        </p:nvSpPr>
        <p:spPr bwMode="auto">
          <a:xfrm>
            <a:off x="7916780" y="27953402"/>
            <a:ext cx="459520" cy="459459"/>
          </a:xfrm>
          <a:prstGeom prst="ellipse">
            <a:avLst/>
          </a:prstGeom>
          <a:pattFill prst="lgGrid">
            <a:fgClr>
              <a:srgbClr val="1F497D"/>
            </a:fgClr>
            <a:bgClr>
              <a:srgbClr val="C6D9F1"/>
            </a:bgClr>
          </a:pattFill>
          <a:ln w="25400">
            <a:solidFill>
              <a:srgbClr val="1F497D"/>
            </a:solidFill>
            <a:round/>
            <a:headEnd/>
            <a:tailEnd/>
          </a:ln>
        </p:spPr>
        <p:txBody>
          <a:bodyPr/>
          <a:lstStyle/>
          <a:p>
            <a:endParaRPr lang="en-US"/>
          </a:p>
        </p:txBody>
      </p:sp>
      <p:sp>
        <p:nvSpPr>
          <p:cNvPr id="129" name="Oval 36" descr="Wide downward diagonal"/>
          <p:cNvSpPr>
            <a:spLocks noChangeArrowheads="1"/>
          </p:cNvSpPr>
          <p:nvPr/>
        </p:nvSpPr>
        <p:spPr bwMode="auto">
          <a:xfrm>
            <a:off x="7703661" y="27741176"/>
            <a:ext cx="459520" cy="459459"/>
          </a:xfrm>
          <a:prstGeom prst="ellipse">
            <a:avLst/>
          </a:prstGeom>
          <a:pattFill prst="wdDnDiag">
            <a:fgClr>
              <a:srgbClr val="4E6128"/>
            </a:fgClr>
            <a:bgClr>
              <a:srgbClr val="D6E3BC"/>
            </a:bgClr>
          </a:pattFill>
          <a:ln w="25400">
            <a:solidFill>
              <a:srgbClr val="4E6128"/>
            </a:solidFill>
            <a:round/>
            <a:headEnd/>
            <a:tailEnd/>
          </a:ln>
        </p:spPr>
        <p:txBody>
          <a:bodyPr/>
          <a:lstStyle/>
          <a:p>
            <a:endParaRPr lang="en-US"/>
          </a:p>
        </p:txBody>
      </p:sp>
      <p:sp>
        <p:nvSpPr>
          <p:cNvPr id="130" name="Oval 37" descr="Wide downward diagonal"/>
          <p:cNvSpPr>
            <a:spLocks noChangeArrowheads="1"/>
          </p:cNvSpPr>
          <p:nvPr/>
        </p:nvSpPr>
        <p:spPr bwMode="auto">
          <a:xfrm>
            <a:off x="7814209" y="27865886"/>
            <a:ext cx="459520" cy="459459"/>
          </a:xfrm>
          <a:prstGeom prst="ellipse">
            <a:avLst/>
          </a:prstGeom>
          <a:pattFill prst="wdDnDiag">
            <a:fgClr>
              <a:srgbClr val="C0504D"/>
            </a:fgClr>
            <a:bgClr>
              <a:srgbClr val="F2DBDB"/>
            </a:bgClr>
          </a:pattFill>
          <a:ln w="25400">
            <a:solidFill>
              <a:srgbClr val="943634"/>
            </a:solidFill>
            <a:round/>
            <a:headEnd/>
            <a:tailEnd/>
          </a:ln>
        </p:spPr>
        <p:txBody>
          <a:bodyPr/>
          <a:lstStyle/>
          <a:p>
            <a:endParaRPr lang="en-US"/>
          </a:p>
        </p:txBody>
      </p:sp>
      <p:sp>
        <p:nvSpPr>
          <p:cNvPr id="131" name="Oval 38" descr="Wide downward diagonal"/>
          <p:cNvSpPr>
            <a:spLocks noChangeArrowheads="1"/>
          </p:cNvSpPr>
          <p:nvPr/>
        </p:nvSpPr>
        <p:spPr bwMode="auto">
          <a:xfrm>
            <a:off x="7922480" y="27957778"/>
            <a:ext cx="459520" cy="459459"/>
          </a:xfrm>
          <a:prstGeom prst="ellipse">
            <a:avLst/>
          </a:prstGeom>
          <a:pattFill prst="wdDnDiag">
            <a:fgClr>
              <a:srgbClr val="1F497D"/>
            </a:fgClr>
            <a:bgClr>
              <a:srgbClr val="C6D9F1"/>
            </a:bgClr>
          </a:pattFill>
          <a:ln w="25400">
            <a:solidFill>
              <a:srgbClr val="1F497D"/>
            </a:solidFill>
            <a:round/>
            <a:headEnd/>
            <a:tailEnd/>
          </a:ln>
        </p:spPr>
        <p:txBody>
          <a:bodyPr/>
          <a:lstStyle/>
          <a:p>
            <a:endParaRPr lang="en-US"/>
          </a:p>
        </p:txBody>
      </p:sp>
      <p:sp>
        <p:nvSpPr>
          <p:cNvPr id="132" name="Oval 28" descr="Large grid"/>
          <p:cNvSpPr>
            <a:spLocks noChangeArrowheads="1"/>
          </p:cNvSpPr>
          <p:nvPr/>
        </p:nvSpPr>
        <p:spPr bwMode="auto">
          <a:xfrm>
            <a:off x="9076399" y="27736800"/>
            <a:ext cx="459520" cy="459459"/>
          </a:xfrm>
          <a:prstGeom prst="ellipse">
            <a:avLst/>
          </a:prstGeom>
          <a:pattFill prst="lgGrid">
            <a:fgClr>
              <a:srgbClr val="4E6128"/>
            </a:fgClr>
            <a:bgClr>
              <a:srgbClr val="D6E3BC"/>
            </a:bgClr>
          </a:pattFill>
          <a:ln w="25400">
            <a:solidFill>
              <a:srgbClr val="4E6128"/>
            </a:solidFill>
            <a:round/>
            <a:headEnd/>
            <a:tailEnd/>
          </a:ln>
        </p:spPr>
        <p:txBody>
          <a:bodyPr/>
          <a:lstStyle/>
          <a:p>
            <a:endParaRPr lang="en-US"/>
          </a:p>
        </p:txBody>
      </p:sp>
      <p:sp>
        <p:nvSpPr>
          <p:cNvPr id="133" name="Oval 30" descr="Large grid"/>
          <p:cNvSpPr>
            <a:spLocks noChangeArrowheads="1"/>
          </p:cNvSpPr>
          <p:nvPr/>
        </p:nvSpPr>
        <p:spPr bwMode="auto">
          <a:xfrm>
            <a:off x="9177830" y="27861510"/>
            <a:ext cx="459520" cy="459459"/>
          </a:xfrm>
          <a:prstGeom prst="ellipse">
            <a:avLst/>
          </a:prstGeom>
          <a:pattFill prst="lgGrid">
            <a:fgClr>
              <a:srgbClr val="C0504D"/>
            </a:fgClr>
            <a:bgClr>
              <a:srgbClr val="F2DBDB"/>
            </a:bgClr>
          </a:pattFill>
          <a:ln w="25400">
            <a:solidFill>
              <a:srgbClr val="943634"/>
            </a:solidFill>
            <a:round/>
            <a:headEnd/>
            <a:tailEnd/>
          </a:ln>
        </p:spPr>
        <p:txBody>
          <a:bodyPr/>
          <a:lstStyle/>
          <a:p>
            <a:endParaRPr lang="en-US"/>
          </a:p>
        </p:txBody>
      </p:sp>
      <p:sp>
        <p:nvSpPr>
          <p:cNvPr id="134" name="Oval 31" descr="Large grid"/>
          <p:cNvSpPr>
            <a:spLocks noChangeArrowheads="1"/>
          </p:cNvSpPr>
          <p:nvPr/>
        </p:nvSpPr>
        <p:spPr bwMode="auto">
          <a:xfrm>
            <a:off x="9288380" y="27953402"/>
            <a:ext cx="459520" cy="459459"/>
          </a:xfrm>
          <a:prstGeom prst="ellipse">
            <a:avLst/>
          </a:prstGeom>
          <a:pattFill prst="lgGrid">
            <a:fgClr>
              <a:srgbClr val="1F497D"/>
            </a:fgClr>
            <a:bgClr>
              <a:srgbClr val="C6D9F1"/>
            </a:bgClr>
          </a:pattFill>
          <a:ln w="25400">
            <a:solidFill>
              <a:srgbClr val="1F497D"/>
            </a:solidFill>
            <a:round/>
            <a:headEnd/>
            <a:tailEnd/>
          </a:ln>
        </p:spPr>
        <p:txBody>
          <a:bodyPr/>
          <a:lstStyle/>
          <a:p>
            <a:endParaRPr lang="en-US"/>
          </a:p>
        </p:txBody>
      </p:sp>
      <p:sp>
        <p:nvSpPr>
          <p:cNvPr id="135" name="Oval 36" descr="Wide downward diagonal"/>
          <p:cNvSpPr>
            <a:spLocks noChangeArrowheads="1"/>
          </p:cNvSpPr>
          <p:nvPr/>
        </p:nvSpPr>
        <p:spPr bwMode="auto">
          <a:xfrm>
            <a:off x="9075261" y="27741176"/>
            <a:ext cx="459520" cy="459459"/>
          </a:xfrm>
          <a:prstGeom prst="ellipse">
            <a:avLst/>
          </a:prstGeom>
          <a:pattFill prst="wdDnDiag">
            <a:fgClr>
              <a:srgbClr val="4E6128"/>
            </a:fgClr>
            <a:bgClr>
              <a:srgbClr val="D6E3BC"/>
            </a:bgClr>
          </a:pattFill>
          <a:ln w="25400">
            <a:solidFill>
              <a:srgbClr val="4E6128"/>
            </a:solidFill>
            <a:round/>
            <a:headEnd/>
            <a:tailEnd/>
          </a:ln>
        </p:spPr>
        <p:txBody>
          <a:bodyPr/>
          <a:lstStyle/>
          <a:p>
            <a:endParaRPr lang="en-US"/>
          </a:p>
        </p:txBody>
      </p:sp>
      <p:sp>
        <p:nvSpPr>
          <p:cNvPr id="136" name="Oval 37" descr="Wide downward diagonal"/>
          <p:cNvSpPr>
            <a:spLocks noChangeArrowheads="1"/>
          </p:cNvSpPr>
          <p:nvPr/>
        </p:nvSpPr>
        <p:spPr bwMode="auto">
          <a:xfrm>
            <a:off x="9185809" y="27865886"/>
            <a:ext cx="459520" cy="459459"/>
          </a:xfrm>
          <a:prstGeom prst="ellipse">
            <a:avLst/>
          </a:prstGeom>
          <a:pattFill prst="wdDnDiag">
            <a:fgClr>
              <a:srgbClr val="C0504D"/>
            </a:fgClr>
            <a:bgClr>
              <a:srgbClr val="F2DBDB"/>
            </a:bgClr>
          </a:pattFill>
          <a:ln w="25400">
            <a:solidFill>
              <a:srgbClr val="943634"/>
            </a:solidFill>
            <a:round/>
            <a:headEnd/>
            <a:tailEnd/>
          </a:ln>
        </p:spPr>
        <p:txBody>
          <a:bodyPr/>
          <a:lstStyle/>
          <a:p>
            <a:endParaRPr lang="en-US"/>
          </a:p>
        </p:txBody>
      </p:sp>
      <p:sp>
        <p:nvSpPr>
          <p:cNvPr id="137" name="Oval 38" descr="Wide downward diagonal"/>
          <p:cNvSpPr>
            <a:spLocks noChangeArrowheads="1"/>
          </p:cNvSpPr>
          <p:nvPr/>
        </p:nvSpPr>
        <p:spPr bwMode="auto">
          <a:xfrm>
            <a:off x="9294080" y="27957778"/>
            <a:ext cx="459520" cy="459459"/>
          </a:xfrm>
          <a:prstGeom prst="ellipse">
            <a:avLst/>
          </a:prstGeom>
          <a:pattFill prst="wdDnDiag">
            <a:fgClr>
              <a:srgbClr val="1F497D"/>
            </a:fgClr>
            <a:bgClr>
              <a:srgbClr val="C6D9F1"/>
            </a:bgClr>
          </a:pattFill>
          <a:ln w="25400">
            <a:solidFill>
              <a:srgbClr val="1F497D"/>
            </a:solidFill>
            <a:round/>
            <a:headEnd/>
            <a:tailEnd/>
          </a:ln>
        </p:spPr>
        <p:txBody>
          <a:bodyPr/>
          <a:lstStyle/>
          <a:p>
            <a:endParaRPr lang="en-US"/>
          </a:p>
        </p:txBody>
      </p:sp>
      <p:grpSp>
        <p:nvGrpSpPr>
          <p:cNvPr id="11" name="Group 10"/>
          <p:cNvGrpSpPr/>
          <p:nvPr/>
        </p:nvGrpSpPr>
        <p:grpSpPr>
          <a:xfrm>
            <a:off x="301270" y="2259714"/>
            <a:ext cx="8233858" cy="2935991"/>
            <a:chOff x="316062" y="2356714"/>
            <a:chExt cx="8233858" cy="2935991"/>
          </a:xfrm>
        </p:grpSpPr>
        <p:sp>
          <p:nvSpPr>
            <p:cNvPr id="4" name="TextBox 3"/>
            <p:cNvSpPr txBox="1"/>
            <p:nvPr/>
          </p:nvSpPr>
          <p:spPr>
            <a:xfrm>
              <a:off x="573156" y="2685114"/>
              <a:ext cx="184666" cy="369332"/>
            </a:xfrm>
            <a:prstGeom prst="rect">
              <a:avLst/>
            </a:prstGeom>
            <a:noFill/>
          </p:spPr>
          <p:txBody>
            <a:bodyPr wrap="none" rtlCol="0">
              <a:spAutoFit/>
            </a:bodyPr>
            <a:lstStyle/>
            <a:p>
              <a:endParaRPr lang="en-US"/>
            </a:p>
          </p:txBody>
        </p:sp>
        <p:pic>
          <p:nvPicPr>
            <p:cNvPr id="2" name="Picture 1" descr="concept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3649" y="2356714"/>
              <a:ext cx="6858000" cy="774700"/>
            </a:xfrm>
            <a:prstGeom prst="rect">
              <a:avLst/>
            </a:prstGeom>
          </p:spPr>
        </p:pic>
        <p:pic>
          <p:nvPicPr>
            <p:cNvPr id="3" name="Picture 2" descr="concept11.png"/>
            <p:cNvPicPr>
              <a:picLocks noChangeAspect="1"/>
            </p:cNvPicPr>
            <p:nvPr/>
          </p:nvPicPr>
          <p:blipFill rotWithShape="1">
            <a:blip r:embed="rId4">
              <a:extLst>
                <a:ext uri="{28A0092B-C50C-407E-A947-70E740481C1C}">
                  <a14:useLocalDpi xmlns:a14="http://schemas.microsoft.com/office/drawing/2010/main" val="0"/>
                </a:ext>
              </a:extLst>
            </a:blip>
            <a:srcRect t="6605"/>
            <a:stretch/>
          </p:blipFill>
          <p:spPr>
            <a:xfrm>
              <a:off x="1583649" y="3352716"/>
              <a:ext cx="6858000" cy="818425"/>
            </a:xfrm>
            <a:prstGeom prst="rect">
              <a:avLst/>
            </a:prstGeom>
          </p:spPr>
        </p:pic>
        <p:cxnSp>
          <p:nvCxnSpPr>
            <p:cNvPr id="148" name="Straight Connector 147"/>
            <p:cNvCxnSpPr/>
            <p:nvPr/>
          </p:nvCxnSpPr>
          <p:spPr>
            <a:xfrm>
              <a:off x="408960" y="3234221"/>
              <a:ext cx="8021588" cy="0"/>
            </a:xfrm>
            <a:prstGeom prst="line">
              <a:avLst/>
            </a:prstGeom>
          </p:spPr>
          <p:style>
            <a:lnRef idx="2">
              <a:schemeClr val="accent1"/>
            </a:lnRef>
            <a:fillRef idx="0">
              <a:schemeClr val="accent1"/>
            </a:fillRef>
            <a:effectRef idx="1">
              <a:schemeClr val="accent1"/>
            </a:effectRef>
            <a:fontRef idx="minor">
              <a:schemeClr val="tx1"/>
            </a:fontRef>
          </p:style>
        </p:cxnSp>
        <p:sp>
          <p:nvSpPr>
            <p:cNvPr id="155" name="TextBox 154"/>
            <p:cNvSpPr txBox="1"/>
            <p:nvPr/>
          </p:nvSpPr>
          <p:spPr>
            <a:xfrm>
              <a:off x="319156" y="2563419"/>
              <a:ext cx="1079254" cy="369332"/>
            </a:xfrm>
            <a:prstGeom prst="rect">
              <a:avLst/>
            </a:prstGeom>
            <a:noFill/>
          </p:spPr>
          <p:txBody>
            <a:bodyPr wrap="none" rtlCol="0">
              <a:spAutoFit/>
            </a:bodyPr>
            <a:lstStyle/>
            <a:p>
              <a:r>
                <a:rPr lang="en-US" dirty="0" smtClean="0"/>
                <a:t>Feature 2 </a:t>
              </a:r>
              <a:endParaRPr lang="en-US" dirty="0"/>
            </a:p>
          </p:txBody>
        </p:sp>
        <p:sp>
          <p:nvSpPr>
            <p:cNvPr id="156" name="TextBox 155"/>
            <p:cNvSpPr txBox="1"/>
            <p:nvPr/>
          </p:nvSpPr>
          <p:spPr>
            <a:xfrm>
              <a:off x="319156" y="3633758"/>
              <a:ext cx="1079254" cy="369332"/>
            </a:xfrm>
            <a:prstGeom prst="rect">
              <a:avLst/>
            </a:prstGeom>
            <a:noFill/>
          </p:spPr>
          <p:txBody>
            <a:bodyPr wrap="none" rtlCol="0">
              <a:spAutoFit/>
            </a:bodyPr>
            <a:lstStyle/>
            <a:p>
              <a:r>
                <a:rPr lang="en-US" dirty="0" smtClean="0"/>
                <a:t>Feature 3</a:t>
              </a:r>
              <a:endParaRPr lang="en-US" dirty="0"/>
            </a:p>
          </p:txBody>
        </p:sp>
        <p:cxnSp>
          <p:nvCxnSpPr>
            <p:cNvPr id="157" name="Straight Connector 156"/>
            <p:cNvCxnSpPr/>
            <p:nvPr/>
          </p:nvCxnSpPr>
          <p:spPr>
            <a:xfrm>
              <a:off x="407840" y="4310214"/>
              <a:ext cx="8021588" cy="0"/>
            </a:xfrm>
            <a:prstGeom prst="line">
              <a:avLst/>
            </a:prstGeom>
          </p:spPr>
          <p:style>
            <a:lnRef idx="2">
              <a:schemeClr val="accent1"/>
            </a:lnRef>
            <a:fillRef idx="0">
              <a:schemeClr val="accent1"/>
            </a:fillRef>
            <a:effectRef idx="1">
              <a:schemeClr val="accent1"/>
            </a:effectRef>
            <a:fontRef idx="minor">
              <a:schemeClr val="tx1"/>
            </a:fontRef>
          </p:style>
        </p:cxnSp>
        <p:pic>
          <p:nvPicPr>
            <p:cNvPr id="144" name="Picture 143" descr="concept10.png"/>
            <p:cNvPicPr>
              <a:picLocks noChangeAspect="1"/>
            </p:cNvPicPr>
            <p:nvPr/>
          </p:nvPicPr>
          <p:blipFill rotWithShape="1">
            <a:blip r:embed="rId5">
              <a:extLst>
                <a:ext uri="{28A0092B-C50C-407E-A947-70E740481C1C}">
                  <a14:useLocalDpi xmlns:a14="http://schemas.microsoft.com/office/drawing/2010/main" val="0"/>
                </a:ext>
              </a:extLst>
            </a:blip>
            <a:srcRect t="5889" r="630" b="-1"/>
            <a:stretch/>
          </p:blipFill>
          <p:spPr>
            <a:xfrm>
              <a:off x="1583649" y="4420204"/>
              <a:ext cx="6966271" cy="872501"/>
            </a:xfrm>
            <a:prstGeom prst="rect">
              <a:avLst/>
            </a:prstGeom>
          </p:spPr>
        </p:pic>
        <p:sp>
          <p:nvSpPr>
            <p:cNvPr id="164" name="TextBox 163"/>
            <p:cNvSpPr txBox="1"/>
            <p:nvPr/>
          </p:nvSpPr>
          <p:spPr>
            <a:xfrm>
              <a:off x="316062" y="4742028"/>
              <a:ext cx="1079254" cy="369332"/>
            </a:xfrm>
            <a:prstGeom prst="rect">
              <a:avLst/>
            </a:prstGeom>
            <a:noFill/>
          </p:spPr>
          <p:txBody>
            <a:bodyPr wrap="none" rtlCol="0">
              <a:spAutoFit/>
            </a:bodyPr>
            <a:lstStyle/>
            <a:p>
              <a:r>
                <a:rPr lang="en-US" dirty="0" smtClean="0"/>
                <a:t>Feature 4</a:t>
              </a:r>
              <a:endParaRPr lang="en-US" dirty="0"/>
            </a:p>
          </p:txBody>
        </p:sp>
      </p:grpSp>
      <p:sp>
        <p:nvSpPr>
          <p:cNvPr id="150" name="TextBox 149"/>
          <p:cNvSpPr txBox="1"/>
          <p:nvPr/>
        </p:nvSpPr>
        <p:spPr>
          <a:xfrm>
            <a:off x="3272644" y="202367"/>
            <a:ext cx="3238186" cy="523220"/>
          </a:xfrm>
          <a:prstGeom prst="rect">
            <a:avLst/>
          </a:prstGeom>
          <a:noFill/>
        </p:spPr>
        <p:txBody>
          <a:bodyPr wrap="none" rtlCol="0">
            <a:spAutoFit/>
          </a:bodyPr>
          <a:lstStyle/>
          <a:p>
            <a:r>
              <a:rPr lang="en-US" sz="2800" dirty="0" smtClean="0"/>
              <a:t>Feature Visualization</a:t>
            </a:r>
            <a:endParaRPr lang="en-US" sz="2800" dirty="0"/>
          </a:p>
        </p:txBody>
      </p:sp>
      <p:sp>
        <p:nvSpPr>
          <p:cNvPr id="149" name="TextBox 148"/>
          <p:cNvSpPr txBox="1"/>
          <p:nvPr/>
        </p:nvSpPr>
        <p:spPr>
          <a:xfrm>
            <a:off x="-64145" y="6537934"/>
            <a:ext cx="9324709" cy="369332"/>
          </a:xfrm>
          <a:prstGeom prst="rect">
            <a:avLst/>
          </a:prstGeom>
          <a:noFill/>
        </p:spPr>
        <p:txBody>
          <a:bodyPr wrap="square" rtlCol="0">
            <a:spAutoFit/>
          </a:bodyPr>
          <a:lstStyle/>
          <a:p>
            <a:r>
              <a:rPr lang="en-US" dirty="0" smtClean="0"/>
              <a:t>Le, et al., </a:t>
            </a:r>
            <a:r>
              <a:rPr lang="en-US" i="1" dirty="0" smtClean="0"/>
              <a:t>Building high-level features using large-scale unsupervised learning</a:t>
            </a:r>
            <a:r>
              <a:rPr lang="en-US" dirty="0" smtClean="0"/>
              <a:t>. ICML 2012</a:t>
            </a:r>
            <a:endParaRPr lang="en-US" dirty="0"/>
          </a:p>
        </p:txBody>
      </p:sp>
      <p:pic>
        <p:nvPicPr>
          <p:cNvPr id="151" name="Picture 150" descr="concept4.png"/>
          <p:cNvPicPr>
            <a:picLocks noChangeAspect="1"/>
          </p:cNvPicPr>
          <p:nvPr/>
        </p:nvPicPr>
        <p:blipFill rotWithShape="1">
          <a:blip r:embed="rId6">
            <a:extLst>
              <a:ext uri="{28A0092B-C50C-407E-A947-70E740481C1C}">
                <a14:useLocalDpi xmlns:a14="http://schemas.microsoft.com/office/drawing/2010/main" val="0"/>
              </a:ext>
            </a:extLst>
          </a:blip>
          <a:srcRect t="6139"/>
          <a:stretch/>
        </p:blipFill>
        <p:spPr>
          <a:xfrm>
            <a:off x="1634181" y="1173150"/>
            <a:ext cx="6858000" cy="846343"/>
          </a:xfrm>
          <a:prstGeom prst="rect">
            <a:avLst/>
          </a:prstGeom>
        </p:spPr>
      </p:pic>
      <p:sp>
        <p:nvSpPr>
          <p:cNvPr id="152" name="TextBox 151"/>
          <p:cNvSpPr txBox="1"/>
          <p:nvPr/>
        </p:nvSpPr>
        <p:spPr>
          <a:xfrm>
            <a:off x="393048" y="1461273"/>
            <a:ext cx="1079254" cy="369332"/>
          </a:xfrm>
          <a:prstGeom prst="rect">
            <a:avLst/>
          </a:prstGeom>
          <a:noFill/>
        </p:spPr>
        <p:txBody>
          <a:bodyPr wrap="none" rtlCol="0">
            <a:spAutoFit/>
          </a:bodyPr>
          <a:lstStyle/>
          <a:p>
            <a:r>
              <a:rPr lang="en-US" dirty="0" smtClean="0"/>
              <a:t>Feature 1</a:t>
            </a:r>
            <a:endParaRPr lang="en-US" dirty="0"/>
          </a:p>
        </p:txBody>
      </p:sp>
      <p:cxnSp>
        <p:nvCxnSpPr>
          <p:cNvPr id="153" name="Straight Connector 152"/>
          <p:cNvCxnSpPr/>
          <p:nvPr/>
        </p:nvCxnSpPr>
        <p:spPr>
          <a:xfrm>
            <a:off x="393048" y="2133597"/>
            <a:ext cx="802158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8867591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3156" y="2685114"/>
            <a:ext cx="184666" cy="369332"/>
          </a:xfrm>
          <a:prstGeom prst="rect">
            <a:avLst/>
          </a:prstGeom>
          <a:noFill/>
        </p:spPr>
        <p:txBody>
          <a:bodyPr wrap="none" rtlCol="0">
            <a:spAutoFit/>
          </a:bodyPr>
          <a:lstStyle/>
          <a:p>
            <a:endParaRPr lang="en-US"/>
          </a:p>
        </p:txBody>
      </p:sp>
      <p:sp>
        <p:nvSpPr>
          <p:cNvPr id="5" name="Oval 48"/>
          <p:cNvSpPr>
            <a:spLocks noChangeArrowheads="1"/>
          </p:cNvSpPr>
          <p:nvPr/>
        </p:nvSpPr>
        <p:spPr bwMode="auto">
          <a:xfrm>
            <a:off x="8337507" y="25977571"/>
            <a:ext cx="459520" cy="459459"/>
          </a:xfrm>
          <a:prstGeom prst="ellipse">
            <a:avLst/>
          </a:prstGeom>
          <a:solidFill>
            <a:srgbClr val="9BBB59"/>
          </a:solidFill>
          <a:ln w="25400">
            <a:solidFill>
              <a:srgbClr val="4E6128"/>
            </a:solidFill>
            <a:round/>
            <a:headEnd/>
            <a:tailEnd/>
          </a:ln>
        </p:spPr>
        <p:txBody>
          <a:bodyPr/>
          <a:lstStyle/>
          <a:p>
            <a:endParaRPr lang="en-US"/>
          </a:p>
        </p:txBody>
      </p:sp>
      <p:cxnSp>
        <p:nvCxnSpPr>
          <p:cNvPr id="6" name="Straight Arrow Connector 5"/>
          <p:cNvCxnSpPr/>
          <p:nvPr/>
        </p:nvCxnSpPr>
        <p:spPr bwMode="auto">
          <a:xfrm flipV="1">
            <a:off x="6208447" y="28354589"/>
            <a:ext cx="644525" cy="777875"/>
          </a:xfrm>
          <a:prstGeom prst="straightConnector1">
            <a:avLst/>
          </a:prstGeom>
          <a:ln w="38100">
            <a:solidFill>
              <a:schemeClr val="tx1">
                <a:alpha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bwMode="auto">
          <a:xfrm flipV="1">
            <a:off x="6852972" y="28354589"/>
            <a:ext cx="0" cy="777875"/>
          </a:xfrm>
          <a:prstGeom prst="straightConnector1">
            <a:avLst/>
          </a:prstGeom>
          <a:ln w="38100">
            <a:solidFill>
              <a:schemeClr val="tx1">
                <a:alpha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bwMode="auto">
          <a:xfrm flipH="1" flipV="1">
            <a:off x="6852972" y="28354589"/>
            <a:ext cx="646112" cy="777875"/>
          </a:xfrm>
          <a:prstGeom prst="straightConnector1">
            <a:avLst/>
          </a:prstGeom>
          <a:ln w="38100">
            <a:solidFill>
              <a:schemeClr val="tx1">
                <a:alpha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bwMode="auto">
          <a:xfrm flipV="1">
            <a:off x="6852972" y="28354589"/>
            <a:ext cx="657225" cy="777875"/>
          </a:xfrm>
          <a:prstGeom prst="straightConnector1">
            <a:avLst/>
          </a:prstGeom>
          <a:ln w="38100">
            <a:solidFill>
              <a:schemeClr val="tx1">
                <a:alpha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bwMode="auto">
          <a:xfrm flipV="1">
            <a:off x="7499084" y="28354589"/>
            <a:ext cx="11113" cy="777875"/>
          </a:xfrm>
          <a:prstGeom prst="straightConnector1">
            <a:avLst/>
          </a:prstGeom>
          <a:ln w="38100">
            <a:solidFill>
              <a:schemeClr val="tx1">
                <a:alpha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bwMode="auto">
          <a:xfrm flipH="1" flipV="1">
            <a:off x="7510197" y="28354589"/>
            <a:ext cx="635000" cy="777875"/>
          </a:xfrm>
          <a:prstGeom prst="straightConnector1">
            <a:avLst/>
          </a:prstGeom>
          <a:ln w="38100">
            <a:solidFill>
              <a:schemeClr val="tx1">
                <a:alpha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bwMode="auto">
          <a:xfrm flipV="1">
            <a:off x="7499084" y="28354589"/>
            <a:ext cx="646113" cy="777875"/>
          </a:xfrm>
          <a:prstGeom prst="straightConnector1">
            <a:avLst/>
          </a:prstGeom>
          <a:ln w="38100">
            <a:solidFill>
              <a:schemeClr val="tx1">
                <a:alpha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bwMode="auto">
          <a:xfrm flipV="1">
            <a:off x="8145197" y="28354589"/>
            <a:ext cx="0" cy="777875"/>
          </a:xfrm>
          <a:prstGeom prst="straightConnector1">
            <a:avLst/>
          </a:prstGeom>
          <a:ln w="38100">
            <a:solidFill>
              <a:schemeClr val="tx1">
                <a:alpha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bwMode="auto">
          <a:xfrm flipH="1" flipV="1">
            <a:off x="8145197" y="28354589"/>
            <a:ext cx="644525" cy="777875"/>
          </a:xfrm>
          <a:prstGeom prst="straightConnector1">
            <a:avLst/>
          </a:prstGeom>
          <a:ln w="38100">
            <a:solidFill>
              <a:schemeClr val="tx1">
                <a:alpha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bwMode="auto">
          <a:xfrm flipV="1">
            <a:off x="8145197" y="28354589"/>
            <a:ext cx="644525" cy="777875"/>
          </a:xfrm>
          <a:prstGeom prst="straightConnector1">
            <a:avLst/>
          </a:prstGeom>
          <a:ln w="38100">
            <a:solidFill>
              <a:schemeClr val="tx1">
                <a:alpha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bwMode="auto">
          <a:xfrm flipV="1">
            <a:off x="8789722" y="28354589"/>
            <a:ext cx="0" cy="777875"/>
          </a:xfrm>
          <a:prstGeom prst="straightConnector1">
            <a:avLst/>
          </a:prstGeom>
          <a:ln w="38100">
            <a:solidFill>
              <a:schemeClr val="tx1">
                <a:alpha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bwMode="auto">
          <a:xfrm flipH="1" flipV="1">
            <a:off x="8789722" y="28354589"/>
            <a:ext cx="646112" cy="777875"/>
          </a:xfrm>
          <a:prstGeom prst="straightConnector1">
            <a:avLst/>
          </a:prstGeom>
          <a:ln w="38100">
            <a:solidFill>
              <a:schemeClr val="tx1">
                <a:alpha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bwMode="auto">
          <a:xfrm flipV="1">
            <a:off x="8789722" y="28354589"/>
            <a:ext cx="646112" cy="777875"/>
          </a:xfrm>
          <a:prstGeom prst="straightConnector1">
            <a:avLst/>
          </a:prstGeom>
          <a:ln w="38100">
            <a:solidFill>
              <a:schemeClr val="tx1">
                <a:alpha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bwMode="auto">
          <a:xfrm flipV="1">
            <a:off x="9435834" y="28354589"/>
            <a:ext cx="0" cy="777875"/>
          </a:xfrm>
          <a:prstGeom prst="straightConnector1">
            <a:avLst/>
          </a:prstGeom>
          <a:ln w="38100">
            <a:solidFill>
              <a:schemeClr val="tx1">
                <a:alpha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bwMode="auto">
          <a:xfrm flipH="1" flipV="1">
            <a:off x="9435834" y="28354589"/>
            <a:ext cx="546100" cy="777875"/>
          </a:xfrm>
          <a:prstGeom prst="straightConnector1">
            <a:avLst/>
          </a:prstGeom>
          <a:ln w="38100">
            <a:solidFill>
              <a:schemeClr val="tx1">
                <a:alpha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bwMode="auto">
          <a:xfrm flipV="1">
            <a:off x="6630152" y="26404608"/>
            <a:ext cx="657225" cy="1312862"/>
          </a:xfrm>
          <a:prstGeom prst="straightConnector1">
            <a:avLst/>
          </a:prstGeom>
          <a:ln w="38100">
            <a:solidFill>
              <a:schemeClr val="tx1">
                <a:alpha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bwMode="auto">
          <a:xfrm flipV="1">
            <a:off x="7287377" y="26404608"/>
            <a:ext cx="0" cy="1312862"/>
          </a:xfrm>
          <a:prstGeom prst="straightConnector1">
            <a:avLst/>
          </a:prstGeom>
          <a:ln w="38100">
            <a:solidFill>
              <a:schemeClr val="tx1">
                <a:alpha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bwMode="auto">
          <a:xfrm flipH="1" flipV="1">
            <a:off x="7287377" y="26404608"/>
            <a:ext cx="635000" cy="1312862"/>
          </a:xfrm>
          <a:prstGeom prst="straightConnector1">
            <a:avLst/>
          </a:prstGeom>
          <a:ln w="38100">
            <a:solidFill>
              <a:schemeClr val="tx1">
                <a:alpha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bwMode="auto">
          <a:xfrm flipV="1">
            <a:off x="7287377" y="26404608"/>
            <a:ext cx="635000" cy="1312862"/>
          </a:xfrm>
          <a:prstGeom prst="straightConnector1">
            <a:avLst/>
          </a:prstGeom>
          <a:ln w="38100">
            <a:solidFill>
              <a:schemeClr val="tx1">
                <a:alpha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bwMode="auto">
          <a:xfrm flipV="1">
            <a:off x="7922377" y="26404608"/>
            <a:ext cx="0" cy="1312862"/>
          </a:xfrm>
          <a:prstGeom prst="straightConnector1">
            <a:avLst/>
          </a:prstGeom>
          <a:ln w="38100">
            <a:solidFill>
              <a:schemeClr val="tx1">
                <a:alpha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bwMode="auto">
          <a:xfrm flipV="1">
            <a:off x="7922377" y="26404608"/>
            <a:ext cx="644525" cy="1312862"/>
          </a:xfrm>
          <a:prstGeom prst="straightConnector1">
            <a:avLst/>
          </a:prstGeom>
          <a:ln w="38100">
            <a:solidFill>
              <a:schemeClr val="tx1">
                <a:alpha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bwMode="auto">
          <a:xfrm flipV="1">
            <a:off x="8566902" y="26404608"/>
            <a:ext cx="0" cy="1312862"/>
          </a:xfrm>
          <a:prstGeom prst="straightConnector1">
            <a:avLst/>
          </a:prstGeom>
          <a:ln w="38100">
            <a:solidFill>
              <a:schemeClr val="tx1">
                <a:alpha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bwMode="auto">
          <a:xfrm flipH="1" flipV="1">
            <a:off x="7922377" y="26404608"/>
            <a:ext cx="644525" cy="1312862"/>
          </a:xfrm>
          <a:prstGeom prst="straightConnector1">
            <a:avLst/>
          </a:prstGeom>
          <a:ln w="38100">
            <a:solidFill>
              <a:schemeClr val="tx1">
                <a:alpha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bwMode="auto">
          <a:xfrm flipH="1" flipV="1">
            <a:off x="8566902" y="26404608"/>
            <a:ext cx="646112" cy="1312862"/>
          </a:xfrm>
          <a:prstGeom prst="straightConnector1">
            <a:avLst/>
          </a:prstGeom>
          <a:ln w="38100">
            <a:solidFill>
              <a:schemeClr val="tx1">
                <a:alpha val="50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31" name="Oval 23"/>
          <p:cNvSpPr>
            <a:spLocks noChangeArrowheads="1"/>
          </p:cNvSpPr>
          <p:nvPr/>
        </p:nvSpPr>
        <p:spPr bwMode="auto">
          <a:xfrm>
            <a:off x="7079414" y="25977570"/>
            <a:ext cx="458788" cy="458788"/>
          </a:xfrm>
          <a:prstGeom prst="ellipse">
            <a:avLst/>
          </a:prstGeom>
          <a:solidFill>
            <a:srgbClr val="8064A2"/>
          </a:solidFill>
          <a:ln w="25400">
            <a:solidFill>
              <a:srgbClr val="3F3151"/>
            </a:solidFill>
            <a:round/>
            <a:headEnd/>
            <a:tailEnd/>
          </a:ln>
          <a:effectLst>
            <a:outerShdw blurRad="63500" dist="29783" dir="3885598" algn="ctr" rotWithShape="0">
              <a:srgbClr val="3F3151">
                <a:alpha val="50000"/>
              </a:srgbClr>
            </a:outerShdw>
          </a:effectLst>
        </p:spPr>
        <p:txBody>
          <a:bodyPr/>
          <a:lstStyle/>
          <a:p>
            <a:endParaRPr lang="en-US"/>
          </a:p>
        </p:txBody>
      </p:sp>
      <p:sp>
        <p:nvSpPr>
          <p:cNvPr id="32" name="Oval 24"/>
          <p:cNvSpPr>
            <a:spLocks noChangeArrowheads="1"/>
          </p:cNvSpPr>
          <p:nvPr/>
        </p:nvSpPr>
        <p:spPr bwMode="auto">
          <a:xfrm>
            <a:off x="7188952" y="26087108"/>
            <a:ext cx="458787" cy="458787"/>
          </a:xfrm>
          <a:prstGeom prst="ellipse">
            <a:avLst/>
          </a:prstGeom>
          <a:solidFill>
            <a:srgbClr val="8064A2"/>
          </a:solidFill>
          <a:ln w="25400">
            <a:solidFill>
              <a:srgbClr val="3F3151"/>
            </a:solidFill>
            <a:round/>
            <a:headEnd/>
            <a:tailEnd/>
          </a:ln>
          <a:effectLst>
            <a:outerShdw blurRad="63500" dist="29783" dir="3885598" algn="ctr" rotWithShape="0">
              <a:srgbClr val="3F3151">
                <a:alpha val="50000"/>
              </a:srgbClr>
            </a:outerShdw>
          </a:effectLst>
        </p:spPr>
        <p:txBody>
          <a:bodyPr/>
          <a:lstStyle/>
          <a:p>
            <a:endParaRPr lang="en-US"/>
          </a:p>
        </p:txBody>
      </p:sp>
      <p:sp>
        <p:nvSpPr>
          <p:cNvPr id="33" name="Oval 23"/>
          <p:cNvSpPr>
            <a:spLocks noChangeArrowheads="1"/>
          </p:cNvSpPr>
          <p:nvPr/>
        </p:nvSpPr>
        <p:spPr bwMode="auto">
          <a:xfrm>
            <a:off x="7735052" y="25977570"/>
            <a:ext cx="460375" cy="458788"/>
          </a:xfrm>
          <a:prstGeom prst="ellipse">
            <a:avLst/>
          </a:prstGeom>
          <a:solidFill>
            <a:srgbClr val="8064A2"/>
          </a:solidFill>
          <a:ln w="25400">
            <a:solidFill>
              <a:srgbClr val="3F3151"/>
            </a:solidFill>
            <a:round/>
            <a:headEnd/>
            <a:tailEnd/>
          </a:ln>
          <a:effectLst>
            <a:outerShdw blurRad="63500" dist="29783" dir="3885598" algn="ctr" rotWithShape="0">
              <a:srgbClr val="3F3151">
                <a:alpha val="50000"/>
              </a:srgbClr>
            </a:outerShdw>
          </a:effectLst>
        </p:spPr>
        <p:txBody>
          <a:bodyPr/>
          <a:lstStyle/>
          <a:p>
            <a:endParaRPr lang="en-US"/>
          </a:p>
        </p:txBody>
      </p:sp>
      <p:sp>
        <p:nvSpPr>
          <p:cNvPr id="34" name="Oval 24"/>
          <p:cNvSpPr>
            <a:spLocks noChangeArrowheads="1"/>
          </p:cNvSpPr>
          <p:nvPr/>
        </p:nvSpPr>
        <p:spPr bwMode="auto">
          <a:xfrm>
            <a:off x="7844589" y="26087108"/>
            <a:ext cx="460375" cy="458787"/>
          </a:xfrm>
          <a:prstGeom prst="ellipse">
            <a:avLst/>
          </a:prstGeom>
          <a:solidFill>
            <a:srgbClr val="8064A2"/>
          </a:solidFill>
          <a:ln w="25400">
            <a:solidFill>
              <a:srgbClr val="3F3151"/>
            </a:solidFill>
            <a:round/>
            <a:headEnd/>
            <a:tailEnd/>
          </a:ln>
          <a:effectLst>
            <a:outerShdw blurRad="63500" dist="29783" dir="3885598" algn="ctr" rotWithShape="0">
              <a:srgbClr val="3F3151">
                <a:alpha val="50000"/>
              </a:srgbClr>
            </a:outerShdw>
          </a:effectLst>
        </p:spPr>
        <p:txBody>
          <a:bodyPr/>
          <a:lstStyle/>
          <a:p>
            <a:endParaRPr lang="en-US"/>
          </a:p>
        </p:txBody>
      </p:sp>
      <p:sp>
        <p:nvSpPr>
          <p:cNvPr id="35" name="Oval 24"/>
          <p:cNvSpPr>
            <a:spLocks noChangeArrowheads="1"/>
          </p:cNvSpPr>
          <p:nvPr/>
        </p:nvSpPr>
        <p:spPr bwMode="auto">
          <a:xfrm>
            <a:off x="8446252" y="26087108"/>
            <a:ext cx="460375" cy="458787"/>
          </a:xfrm>
          <a:prstGeom prst="ellipse">
            <a:avLst/>
          </a:prstGeom>
          <a:solidFill>
            <a:srgbClr val="8064A2"/>
          </a:solidFill>
          <a:ln w="25400">
            <a:solidFill>
              <a:srgbClr val="3F3151"/>
            </a:solidFill>
            <a:round/>
            <a:headEnd/>
            <a:tailEnd/>
          </a:ln>
          <a:effectLst>
            <a:outerShdw blurRad="63500" dist="29783" dir="3885598" algn="ctr" rotWithShape="0">
              <a:srgbClr val="3F3151">
                <a:alpha val="50000"/>
              </a:srgbClr>
            </a:outerShdw>
          </a:effectLst>
        </p:spPr>
        <p:txBody>
          <a:bodyPr/>
          <a:lstStyle/>
          <a:p>
            <a:endParaRPr lang="en-US"/>
          </a:p>
        </p:txBody>
      </p:sp>
      <p:sp>
        <p:nvSpPr>
          <p:cNvPr id="36" name="Oval 27"/>
          <p:cNvSpPr>
            <a:spLocks noChangeArrowheads="1"/>
          </p:cNvSpPr>
          <p:nvPr/>
        </p:nvSpPr>
        <p:spPr bwMode="auto">
          <a:xfrm>
            <a:off x="6645009" y="29132464"/>
            <a:ext cx="460375" cy="458787"/>
          </a:xfrm>
          <a:prstGeom prst="ellipse">
            <a:avLst/>
          </a:prstGeom>
          <a:solidFill>
            <a:schemeClr val="tx1">
              <a:lumMod val="50000"/>
              <a:lumOff val="50000"/>
            </a:schemeClr>
          </a:solidFill>
          <a:ln w="25400">
            <a:solidFill>
              <a:schemeClr val="tx1"/>
            </a:solidFill>
            <a:round/>
            <a:headEnd/>
            <a:tailEnd/>
          </a:ln>
          <a:effectLst>
            <a:outerShdw dist="28398" dir="3806097" algn="ctr" rotWithShape="0">
              <a:srgbClr val="243F60">
                <a:alpha val="50000"/>
              </a:srgbClr>
            </a:outerShdw>
          </a:effectLst>
        </p:spPr>
        <p:txBody>
          <a:bodyPr/>
          <a:lstStyle/>
          <a:p>
            <a:pPr>
              <a:defRPr/>
            </a:pPr>
            <a:endParaRPr lang="en-US">
              <a:latin typeface="Times New Roman" pitchFamily="18" charset="0"/>
              <a:ea typeface="+mn-ea"/>
            </a:endParaRPr>
          </a:p>
        </p:txBody>
      </p:sp>
      <p:sp>
        <p:nvSpPr>
          <p:cNvPr id="37" name="Oval 27"/>
          <p:cNvSpPr>
            <a:spLocks noChangeArrowheads="1"/>
          </p:cNvSpPr>
          <p:nvPr/>
        </p:nvSpPr>
        <p:spPr bwMode="auto">
          <a:xfrm>
            <a:off x="5989372" y="29132464"/>
            <a:ext cx="458787" cy="458787"/>
          </a:xfrm>
          <a:prstGeom prst="ellipse">
            <a:avLst/>
          </a:prstGeom>
          <a:solidFill>
            <a:schemeClr val="tx1">
              <a:lumMod val="50000"/>
              <a:lumOff val="50000"/>
            </a:schemeClr>
          </a:solidFill>
          <a:ln w="25400">
            <a:solidFill>
              <a:schemeClr val="tx1"/>
            </a:solidFill>
            <a:round/>
            <a:headEnd/>
            <a:tailEnd/>
          </a:ln>
          <a:effectLst>
            <a:outerShdw dist="28398" dir="3806097" algn="ctr" rotWithShape="0">
              <a:srgbClr val="243F60">
                <a:alpha val="50000"/>
              </a:srgbClr>
            </a:outerShdw>
          </a:effectLst>
        </p:spPr>
        <p:txBody>
          <a:bodyPr/>
          <a:lstStyle/>
          <a:p>
            <a:pPr>
              <a:defRPr/>
            </a:pPr>
            <a:endParaRPr lang="en-US">
              <a:latin typeface="Times New Roman" pitchFamily="18" charset="0"/>
              <a:ea typeface="+mn-ea"/>
            </a:endParaRPr>
          </a:p>
        </p:txBody>
      </p:sp>
      <p:sp>
        <p:nvSpPr>
          <p:cNvPr id="38" name="Oval 27"/>
          <p:cNvSpPr>
            <a:spLocks noChangeArrowheads="1"/>
          </p:cNvSpPr>
          <p:nvPr/>
        </p:nvSpPr>
        <p:spPr bwMode="auto">
          <a:xfrm>
            <a:off x="7957872" y="29132464"/>
            <a:ext cx="460375" cy="458787"/>
          </a:xfrm>
          <a:prstGeom prst="ellipse">
            <a:avLst/>
          </a:prstGeom>
          <a:solidFill>
            <a:schemeClr val="tx1">
              <a:lumMod val="50000"/>
              <a:lumOff val="50000"/>
            </a:schemeClr>
          </a:solidFill>
          <a:ln w="25400">
            <a:solidFill>
              <a:schemeClr val="tx1"/>
            </a:solidFill>
            <a:round/>
            <a:headEnd/>
            <a:tailEnd/>
          </a:ln>
          <a:effectLst>
            <a:outerShdw dist="28398" dir="3806097" algn="ctr" rotWithShape="0">
              <a:srgbClr val="243F60">
                <a:alpha val="50000"/>
              </a:srgbClr>
            </a:outerShdw>
          </a:effectLst>
        </p:spPr>
        <p:txBody>
          <a:bodyPr/>
          <a:lstStyle/>
          <a:p>
            <a:pPr>
              <a:defRPr/>
            </a:pPr>
            <a:endParaRPr lang="en-US">
              <a:latin typeface="Times New Roman" pitchFamily="18" charset="0"/>
              <a:ea typeface="+mn-ea"/>
            </a:endParaRPr>
          </a:p>
        </p:txBody>
      </p:sp>
      <p:sp>
        <p:nvSpPr>
          <p:cNvPr id="39" name="Oval 27"/>
          <p:cNvSpPr>
            <a:spLocks noChangeArrowheads="1"/>
          </p:cNvSpPr>
          <p:nvPr/>
        </p:nvSpPr>
        <p:spPr bwMode="auto">
          <a:xfrm>
            <a:off x="7302234" y="29132464"/>
            <a:ext cx="458788" cy="458787"/>
          </a:xfrm>
          <a:prstGeom prst="ellipse">
            <a:avLst/>
          </a:prstGeom>
          <a:solidFill>
            <a:schemeClr val="tx1">
              <a:lumMod val="50000"/>
              <a:lumOff val="50000"/>
            </a:schemeClr>
          </a:solidFill>
          <a:ln w="25400">
            <a:solidFill>
              <a:schemeClr val="tx1"/>
            </a:solidFill>
            <a:round/>
            <a:headEnd/>
            <a:tailEnd/>
          </a:ln>
          <a:effectLst>
            <a:outerShdw dist="28398" dir="3806097" algn="ctr" rotWithShape="0">
              <a:srgbClr val="243F60">
                <a:alpha val="50000"/>
              </a:srgbClr>
            </a:outerShdw>
          </a:effectLst>
        </p:spPr>
        <p:txBody>
          <a:bodyPr/>
          <a:lstStyle/>
          <a:p>
            <a:pPr>
              <a:defRPr/>
            </a:pPr>
            <a:endParaRPr lang="en-US">
              <a:latin typeface="Times New Roman" pitchFamily="18" charset="0"/>
              <a:ea typeface="+mn-ea"/>
            </a:endParaRPr>
          </a:p>
        </p:txBody>
      </p:sp>
      <p:sp>
        <p:nvSpPr>
          <p:cNvPr id="40" name="Oval 27"/>
          <p:cNvSpPr>
            <a:spLocks noChangeArrowheads="1"/>
          </p:cNvSpPr>
          <p:nvPr/>
        </p:nvSpPr>
        <p:spPr bwMode="auto">
          <a:xfrm>
            <a:off x="9216759" y="29132464"/>
            <a:ext cx="458788" cy="458787"/>
          </a:xfrm>
          <a:prstGeom prst="ellipse">
            <a:avLst/>
          </a:prstGeom>
          <a:solidFill>
            <a:schemeClr val="tx1">
              <a:lumMod val="50000"/>
              <a:lumOff val="50000"/>
            </a:schemeClr>
          </a:solidFill>
          <a:ln w="25400">
            <a:solidFill>
              <a:schemeClr val="tx1"/>
            </a:solidFill>
            <a:round/>
            <a:headEnd/>
            <a:tailEnd/>
          </a:ln>
          <a:effectLst>
            <a:outerShdw dist="28398" dir="3806097" algn="ctr" rotWithShape="0">
              <a:srgbClr val="243F60">
                <a:alpha val="50000"/>
              </a:srgbClr>
            </a:outerShdw>
          </a:effectLst>
        </p:spPr>
        <p:txBody>
          <a:bodyPr/>
          <a:lstStyle/>
          <a:p>
            <a:pPr>
              <a:defRPr/>
            </a:pPr>
            <a:endParaRPr lang="en-US">
              <a:latin typeface="Times New Roman" pitchFamily="18" charset="0"/>
              <a:ea typeface="+mn-ea"/>
            </a:endParaRPr>
          </a:p>
        </p:txBody>
      </p:sp>
      <p:sp>
        <p:nvSpPr>
          <p:cNvPr id="41" name="Oval 27"/>
          <p:cNvSpPr>
            <a:spLocks noChangeArrowheads="1"/>
          </p:cNvSpPr>
          <p:nvPr/>
        </p:nvSpPr>
        <p:spPr bwMode="auto">
          <a:xfrm>
            <a:off x="8559534" y="29132464"/>
            <a:ext cx="460375" cy="458787"/>
          </a:xfrm>
          <a:prstGeom prst="ellipse">
            <a:avLst/>
          </a:prstGeom>
          <a:solidFill>
            <a:schemeClr val="tx1">
              <a:lumMod val="50000"/>
              <a:lumOff val="50000"/>
            </a:schemeClr>
          </a:solidFill>
          <a:ln w="25400">
            <a:solidFill>
              <a:schemeClr val="tx1"/>
            </a:solidFill>
            <a:round/>
            <a:headEnd/>
            <a:tailEnd/>
          </a:ln>
          <a:effectLst>
            <a:outerShdw dist="28398" dir="3806097" algn="ctr" rotWithShape="0">
              <a:srgbClr val="243F60">
                <a:alpha val="50000"/>
              </a:srgbClr>
            </a:outerShdw>
          </a:effectLst>
        </p:spPr>
        <p:txBody>
          <a:bodyPr/>
          <a:lstStyle/>
          <a:p>
            <a:pPr>
              <a:defRPr/>
            </a:pPr>
            <a:endParaRPr lang="en-US">
              <a:latin typeface="Times New Roman" pitchFamily="18" charset="0"/>
              <a:ea typeface="+mn-ea"/>
            </a:endParaRPr>
          </a:p>
        </p:txBody>
      </p:sp>
      <p:sp>
        <p:nvSpPr>
          <p:cNvPr id="42" name="Oval 28" descr="Large grid"/>
          <p:cNvSpPr>
            <a:spLocks noChangeArrowheads="1"/>
          </p:cNvSpPr>
          <p:nvPr/>
        </p:nvSpPr>
        <p:spPr bwMode="auto">
          <a:xfrm>
            <a:off x="7079296" y="27708200"/>
            <a:ext cx="459520" cy="459459"/>
          </a:xfrm>
          <a:prstGeom prst="ellipse">
            <a:avLst/>
          </a:prstGeom>
          <a:pattFill prst="lgGrid">
            <a:fgClr>
              <a:srgbClr val="4E6128"/>
            </a:fgClr>
            <a:bgClr>
              <a:srgbClr val="D6E3BC"/>
            </a:bgClr>
          </a:pattFill>
          <a:ln w="25400">
            <a:solidFill>
              <a:srgbClr val="4E6128"/>
            </a:solidFill>
            <a:round/>
            <a:headEnd/>
            <a:tailEnd/>
          </a:ln>
        </p:spPr>
        <p:txBody>
          <a:bodyPr/>
          <a:lstStyle/>
          <a:p>
            <a:endParaRPr lang="en-US"/>
          </a:p>
        </p:txBody>
      </p:sp>
      <p:sp>
        <p:nvSpPr>
          <p:cNvPr id="43" name="Oval 30" descr="Large grid"/>
          <p:cNvSpPr>
            <a:spLocks noChangeArrowheads="1"/>
          </p:cNvSpPr>
          <p:nvPr/>
        </p:nvSpPr>
        <p:spPr bwMode="auto">
          <a:xfrm>
            <a:off x="7180727" y="27832910"/>
            <a:ext cx="459520" cy="459459"/>
          </a:xfrm>
          <a:prstGeom prst="ellipse">
            <a:avLst/>
          </a:prstGeom>
          <a:pattFill prst="lgGrid">
            <a:fgClr>
              <a:srgbClr val="C0504D"/>
            </a:fgClr>
            <a:bgClr>
              <a:srgbClr val="F2DBDB"/>
            </a:bgClr>
          </a:pattFill>
          <a:ln w="25400">
            <a:solidFill>
              <a:srgbClr val="943634"/>
            </a:solidFill>
            <a:round/>
            <a:headEnd/>
            <a:tailEnd/>
          </a:ln>
        </p:spPr>
        <p:txBody>
          <a:bodyPr/>
          <a:lstStyle/>
          <a:p>
            <a:endParaRPr lang="en-US"/>
          </a:p>
        </p:txBody>
      </p:sp>
      <p:sp>
        <p:nvSpPr>
          <p:cNvPr id="44" name="Oval 31" descr="Large grid"/>
          <p:cNvSpPr>
            <a:spLocks noChangeArrowheads="1"/>
          </p:cNvSpPr>
          <p:nvPr/>
        </p:nvSpPr>
        <p:spPr bwMode="auto">
          <a:xfrm>
            <a:off x="7291277" y="27924802"/>
            <a:ext cx="459520" cy="459459"/>
          </a:xfrm>
          <a:prstGeom prst="ellipse">
            <a:avLst/>
          </a:prstGeom>
          <a:pattFill prst="lgGrid">
            <a:fgClr>
              <a:srgbClr val="1F497D"/>
            </a:fgClr>
            <a:bgClr>
              <a:srgbClr val="C6D9F1"/>
            </a:bgClr>
          </a:pattFill>
          <a:ln w="25400">
            <a:solidFill>
              <a:srgbClr val="1F497D"/>
            </a:solidFill>
            <a:round/>
            <a:headEnd/>
            <a:tailEnd/>
          </a:ln>
        </p:spPr>
        <p:txBody>
          <a:bodyPr/>
          <a:lstStyle/>
          <a:p>
            <a:endParaRPr lang="en-US"/>
          </a:p>
        </p:txBody>
      </p:sp>
      <p:sp>
        <p:nvSpPr>
          <p:cNvPr id="45" name="Oval 40" descr="20%"/>
          <p:cNvSpPr>
            <a:spLocks noChangeArrowheads="1"/>
          </p:cNvSpPr>
          <p:nvPr/>
        </p:nvSpPr>
        <p:spPr bwMode="auto">
          <a:xfrm>
            <a:off x="8391071" y="27727891"/>
            <a:ext cx="459520" cy="459459"/>
          </a:xfrm>
          <a:prstGeom prst="ellipse">
            <a:avLst/>
          </a:prstGeom>
          <a:pattFill prst="pct20">
            <a:fgClr>
              <a:srgbClr val="4E6128"/>
            </a:fgClr>
            <a:bgClr>
              <a:srgbClr val="D6E3BC"/>
            </a:bgClr>
          </a:pattFill>
          <a:ln w="25400">
            <a:solidFill>
              <a:srgbClr val="4E6128"/>
            </a:solidFill>
            <a:round/>
            <a:headEnd/>
            <a:tailEnd/>
          </a:ln>
        </p:spPr>
        <p:txBody>
          <a:bodyPr/>
          <a:lstStyle/>
          <a:p>
            <a:endParaRPr lang="en-US"/>
          </a:p>
        </p:txBody>
      </p:sp>
      <p:sp>
        <p:nvSpPr>
          <p:cNvPr id="46" name="Oval 41" descr="20%"/>
          <p:cNvSpPr>
            <a:spLocks noChangeArrowheads="1"/>
          </p:cNvSpPr>
          <p:nvPr/>
        </p:nvSpPr>
        <p:spPr bwMode="auto">
          <a:xfrm>
            <a:off x="8501622" y="27852601"/>
            <a:ext cx="459520" cy="459459"/>
          </a:xfrm>
          <a:prstGeom prst="ellipse">
            <a:avLst/>
          </a:prstGeom>
          <a:pattFill prst="pct20">
            <a:fgClr>
              <a:srgbClr val="C0504D"/>
            </a:fgClr>
            <a:bgClr>
              <a:srgbClr val="F2DBDB"/>
            </a:bgClr>
          </a:pattFill>
          <a:ln w="25400">
            <a:solidFill>
              <a:srgbClr val="943634"/>
            </a:solidFill>
            <a:round/>
            <a:headEnd/>
            <a:tailEnd/>
          </a:ln>
        </p:spPr>
        <p:txBody>
          <a:bodyPr/>
          <a:lstStyle/>
          <a:p>
            <a:endParaRPr lang="en-US"/>
          </a:p>
        </p:txBody>
      </p:sp>
      <p:sp>
        <p:nvSpPr>
          <p:cNvPr id="47" name="Oval 27"/>
          <p:cNvSpPr>
            <a:spLocks noChangeArrowheads="1"/>
          </p:cNvSpPr>
          <p:nvPr/>
        </p:nvSpPr>
        <p:spPr bwMode="auto">
          <a:xfrm>
            <a:off x="9818422" y="29132464"/>
            <a:ext cx="460375" cy="458787"/>
          </a:xfrm>
          <a:prstGeom prst="ellipse">
            <a:avLst/>
          </a:prstGeom>
          <a:solidFill>
            <a:schemeClr val="tx1">
              <a:lumMod val="50000"/>
              <a:lumOff val="50000"/>
            </a:schemeClr>
          </a:solidFill>
          <a:ln w="25400">
            <a:solidFill>
              <a:schemeClr val="tx1"/>
            </a:solidFill>
            <a:round/>
            <a:headEnd/>
            <a:tailEnd/>
          </a:ln>
          <a:effectLst>
            <a:outerShdw dist="28398" dir="3806097" algn="ctr" rotWithShape="0">
              <a:srgbClr val="243F60">
                <a:alpha val="50000"/>
              </a:srgbClr>
            </a:outerShdw>
          </a:effectLst>
        </p:spPr>
        <p:txBody>
          <a:bodyPr/>
          <a:lstStyle/>
          <a:p>
            <a:pPr>
              <a:defRPr/>
            </a:pPr>
            <a:endParaRPr lang="en-US">
              <a:latin typeface="Times New Roman" pitchFamily="18" charset="0"/>
              <a:ea typeface="+mn-ea"/>
            </a:endParaRPr>
          </a:p>
        </p:txBody>
      </p:sp>
      <p:cxnSp>
        <p:nvCxnSpPr>
          <p:cNvPr id="48" name="Straight Connector 47"/>
          <p:cNvCxnSpPr/>
          <p:nvPr/>
        </p:nvCxnSpPr>
        <p:spPr bwMode="auto">
          <a:xfrm>
            <a:off x="7790614" y="27399970"/>
            <a:ext cx="1641475" cy="0"/>
          </a:xfrm>
          <a:prstGeom prst="line">
            <a:avLst/>
          </a:prstGeom>
          <a:ln w="44450">
            <a:solidFill>
              <a:schemeClr val="bg2">
                <a:lumMod val="10000"/>
              </a:schemeClr>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sp>
        <p:nvSpPr>
          <p:cNvPr id="49" name="TextBox 577"/>
          <p:cNvSpPr txBox="1">
            <a:spLocks noChangeArrowheads="1"/>
          </p:cNvSpPr>
          <p:nvPr/>
        </p:nvSpPr>
        <p:spPr bwMode="auto">
          <a:xfrm>
            <a:off x="7881587" y="26878679"/>
            <a:ext cx="3309640" cy="553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Times New Roman" charset="0"/>
                <a:ea typeface="ＭＳ Ｐゴシック" charset="0"/>
                <a:cs typeface="Arial" charset="0"/>
              </a:defRPr>
            </a:lvl1pPr>
            <a:lvl2pPr marL="742950" indent="-285750" eaLnBrk="0" hangingPunct="0">
              <a:defRPr sz="1300">
                <a:solidFill>
                  <a:schemeClr val="tx1"/>
                </a:solidFill>
                <a:latin typeface="Times New Roman" charset="0"/>
                <a:ea typeface="Arial" charset="0"/>
                <a:cs typeface="Arial" charset="0"/>
              </a:defRPr>
            </a:lvl2pPr>
            <a:lvl3pPr marL="1143000" indent="-228600" eaLnBrk="0" hangingPunct="0">
              <a:defRPr sz="1300">
                <a:solidFill>
                  <a:schemeClr val="tx1"/>
                </a:solidFill>
                <a:latin typeface="Times New Roman" charset="0"/>
                <a:ea typeface="Arial" charset="0"/>
                <a:cs typeface="Arial" charset="0"/>
              </a:defRPr>
            </a:lvl3pPr>
            <a:lvl4pPr marL="1600200" indent="-228600" eaLnBrk="0" hangingPunct="0">
              <a:defRPr sz="1300">
                <a:solidFill>
                  <a:schemeClr val="tx1"/>
                </a:solidFill>
                <a:latin typeface="Times New Roman" charset="0"/>
                <a:ea typeface="Arial" charset="0"/>
                <a:cs typeface="Arial" charset="0"/>
              </a:defRPr>
            </a:lvl4pPr>
            <a:lvl5pPr marL="2057400" indent="-228600" eaLnBrk="0" hangingPunct="0">
              <a:defRPr sz="13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13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13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13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1300">
                <a:solidFill>
                  <a:schemeClr val="tx1"/>
                </a:solidFill>
                <a:latin typeface="Times New Roman" charset="0"/>
                <a:ea typeface="Arial" charset="0"/>
                <a:cs typeface="Arial" charset="0"/>
              </a:defRPr>
            </a:lvl9pPr>
          </a:lstStyle>
          <a:p>
            <a:pPr eaLnBrk="1" hangingPunct="1"/>
            <a:r>
              <a:rPr lang="en-US" sz="3000" b="1" dirty="0">
                <a:solidFill>
                  <a:srgbClr val="FF0000"/>
                </a:solidFill>
              </a:rPr>
              <a:t>Pooling Size = </a:t>
            </a:r>
            <a:r>
              <a:rPr lang="en-US" sz="3000" b="1" dirty="0" smtClean="0">
                <a:solidFill>
                  <a:srgbClr val="FF0000"/>
                </a:solidFill>
              </a:rPr>
              <a:t>5</a:t>
            </a:r>
            <a:endParaRPr lang="en-US" sz="3000" b="1" dirty="0">
              <a:solidFill>
                <a:srgbClr val="FF0000"/>
              </a:solidFill>
            </a:endParaRPr>
          </a:p>
        </p:txBody>
      </p:sp>
      <p:cxnSp>
        <p:nvCxnSpPr>
          <p:cNvPr id="50" name="Straight Connector 49"/>
          <p:cNvCxnSpPr/>
          <p:nvPr/>
        </p:nvCxnSpPr>
        <p:spPr bwMode="auto">
          <a:xfrm>
            <a:off x="10018960" y="27672778"/>
            <a:ext cx="620712" cy="739775"/>
          </a:xfrm>
          <a:prstGeom prst="line">
            <a:avLst/>
          </a:prstGeom>
          <a:ln w="44450">
            <a:solidFill>
              <a:schemeClr val="bg2">
                <a:lumMod val="10000"/>
              </a:schemeClr>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sp>
        <p:nvSpPr>
          <p:cNvPr id="51" name="TextBox 581"/>
          <p:cNvSpPr txBox="1">
            <a:spLocks noChangeArrowheads="1"/>
          </p:cNvSpPr>
          <p:nvPr/>
        </p:nvSpPr>
        <p:spPr bwMode="auto">
          <a:xfrm>
            <a:off x="10845804" y="27421953"/>
            <a:ext cx="322984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Times New Roman" charset="0"/>
                <a:ea typeface="ＭＳ Ｐゴシック" charset="0"/>
                <a:cs typeface="Arial" charset="0"/>
              </a:defRPr>
            </a:lvl1pPr>
            <a:lvl2pPr marL="742950" indent="-285750" eaLnBrk="0" hangingPunct="0">
              <a:defRPr sz="1300">
                <a:solidFill>
                  <a:schemeClr val="tx1"/>
                </a:solidFill>
                <a:latin typeface="Times New Roman" charset="0"/>
                <a:ea typeface="Arial" charset="0"/>
                <a:cs typeface="Arial" charset="0"/>
              </a:defRPr>
            </a:lvl2pPr>
            <a:lvl3pPr marL="1143000" indent="-228600" eaLnBrk="0" hangingPunct="0">
              <a:defRPr sz="1300">
                <a:solidFill>
                  <a:schemeClr val="tx1"/>
                </a:solidFill>
                <a:latin typeface="Times New Roman" charset="0"/>
                <a:ea typeface="Arial" charset="0"/>
                <a:cs typeface="Arial" charset="0"/>
              </a:defRPr>
            </a:lvl3pPr>
            <a:lvl4pPr marL="1600200" indent="-228600" eaLnBrk="0" hangingPunct="0">
              <a:defRPr sz="1300">
                <a:solidFill>
                  <a:schemeClr val="tx1"/>
                </a:solidFill>
                <a:latin typeface="Times New Roman" charset="0"/>
                <a:ea typeface="Arial" charset="0"/>
                <a:cs typeface="Arial" charset="0"/>
              </a:defRPr>
            </a:lvl4pPr>
            <a:lvl5pPr marL="2057400" indent="-228600" eaLnBrk="0" hangingPunct="0">
              <a:defRPr sz="13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13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13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13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1300">
                <a:solidFill>
                  <a:schemeClr val="tx1"/>
                </a:solidFill>
                <a:latin typeface="Times New Roman" charset="0"/>
                <a:ea typeface="Arial" charset="0"/>
                <a:cs typeface="Arial" charset="0"/>
              </a:defRPr>
            </a:lvl9pPr>
          </a:lstStyle>
          <a:p>
            <a:pPr eaLnBrk="1" hangingPunct="1"/>
            <a:r>
              <a:rPr lang="en-US" sz="3000" b="1" dirty="0">
                <a:solidFill>
                  <a:srgbClr val="FF0000"/>
                </a:solidFill>
              </a:rPr>
              <a:t>Number </a:t>
            </a:r>
          </a:p>
          <a:p>
            <a:pPr eaLnBrk="1" hangingPunct="1"/>
            <a:r>
              <a:rPr lang="en-US" sz="3000" b="1" dirty="0">
                <a:solidFill>
                  <a:srgbClr val="FF0000"/>
                </a:solidFill>
              </a:rPr>
              <a:t>o</a:t>
            </a:r>
            <a:r>
              <a:rPr lang="en-US" sz="3000" b="1" dirty="0" smtClean="0">
                <a:solidFill>
                  <a:srgbClr val="FF0000"/>
                </a:solidFill>
              </a:rPr>
              <a:t>f maps </a:t>
            </a:r>
            <a:r>
              <a:rPr lang="en-US" sz="3000" b="1" dirty="0">
                <a:solidFill>
                  <a:srgbClr val="FF0000"/>
                </a:solidFill>
              </a:rPr>
              <a:t>= </a:t>
            </a:r>
            <a:r>
              <a:rPr lang="en-US" sz="3000" b="1" dirty="0" smtClean="0">
                <a:solidFill>
                  <a:srgbClr val="FF0000"/>
                </a:solidFill>
              </a:rPr>
              <a:t>8</a:t>
            </a:r>
            <a:endParaRPr lang="en-US" sz="3000" b="1" dirty="0">
              <a:solidFill>
                <a:srgbClr val="FF0000"/>
              </a:solidFill>
            </a:endParaRPr>
          </a:p>
        </p:txBody>
      </p:sp>
      <p:sp>
        <p:nvSpPr>
          <p:cNvPr id="52" name="Oval 48"/>
          <p:cNvSpPr>
            <a:spLocks noChangeArrowheads="1"/>
          </p:cNvSpPr>
          <p:nvPr/>
        </p:nvSpPr>
        <p:spPr bwMode="auto">
          <a:xfrm>
            <a:off x="7079296" y="25977571"/>
            <a:ext cx="459520" cy="459459"/>
          </a:xfrm>
          <a:prstGeom prst="ellipse">
            <a:avLst/>
          </a:prstGeom>
          <a:solidFill>
            <a:srgbClr val="9BBB59"/>
          </a:solidFill>
          <a:ln w="25400">
            <a:solidFill>
              <a:srgbClr val="4E6128"/>
            </a:solidFill>
            <a:round/>
            <a:headEnd/>
            <a:tailEnd/>
          </a:ln>
        </p:spPr>
        <p:txBody>
          <a:bodyPr/>
          <a:lstStyle/>
          <a:p>
            <a:endParaRPr lang="en-US"/>
          </a:p>
        </p:txBody>
      </p:sp>
      <p:sp>
        <p:nvSpPr>
          <p:cNvPr id="53" name="Oval 49"/>
          <p:cNvSpPr>
            <a:spLocks noChangeArrowheads="1"/>
          </p:cNvSpPr>
          <p:nvPr/>
        </p:nvSpPr>
        <p:spPr bwMode="auto">
          <a:xfrm>
            <a:off x="7188706" y="26086966"/>
            <a:ext cx="459520" cy="459459"/>
          </a:xfrm>
          <a:prstGeom prst="ellipse">
            <a:avLst/>
          </a:prstGeom>
          <a:solidFill>
            <a:srgbClr val="E5B8B7"/>
          </a:solidFill>
          <a:ln w="25400">
            <a:solidFill>
              <a:srgbClr val="943634"/>
            </a:solidFill>
            <a:round/>
            <a:headEnd/>
            <a:tailEnd/>
          </a:ln>
        </p:spPr>
        <p:txBody>
          <a:bodyPr/>
          <a:lstStyle/>
          <a:p>
            <a:endParaRPr lang="en-US"/>
          </a:p>
        </p:txBody>
      </p:sp>
      <p:sp>
        <p:nvSpPr>
          <p:cNvPr id="54" name="Oval 50"/>
          <p:cNvSpPr>
            <a:spLocks noChangeArrowheads="1"/>
          </p:cNvSpPr>
          <p:nvPr/>
        </p:nvSpPr>
        <p:spPr bwMode="auto">
          <a:xfrm>
            <a:off x="7298115" y="26178128"/>
            <a:ext cx="459520" cy="459459"/>
          </a:xfrm>
          <a:prstGeom prst="ellipse">
            <a:avLst/>
          </a:prstGeom>
          <a:solidFill>
            <a:srgbClr val="95B3D7"/>
          </a:solidFill>
          <a:ln w="25400">
            <a:solidFill>
              <a:srgbClr val="1F497D"/>
            </a:solidFill>
            <a:round/>
            <a:headEnd/>
            <a:tailEnd/>
          </a:ln>
        </p:spPr>
        <p:txBody>
          <a:bodyPr/>
          <a:lstStyle/>
          <a:p>
            <a:endParaRPr lang="en-US"/>
          </a:p>
        </p:txBody>
      </p:sp>
      <p:sp>
        <p:nvSpPr>
          <p:cNvPr id="55" name="Oval 48"/>
          <p:cNvSpPr>
            <a:spLocks noChangeArrowheads="1"/>
          </p:cNvSpPr>
          <p:nvPr/>
        </p:nvSpPr>
        <p:spPr bwMode="auto">
          <a:xfrm>
            <a:off x="7735754" y="25977571"/>
            <a:ext cx="459520" cy="459459"/>
          </a:xfrm>
          <a:prstGeom prst="ellipse">
            <a:avLst/>
          </a:prstGeom>
          <a:solidFill>
            <a:srgbClr val="9BBB59"/>
          </a:solidFill>
          <a:ln w="25400">
            <a:solidFill>
              <a:srgbClr val="4E6128"/>
            </a:solidFill>
            <a:round/>
            <a:headEnd/>
            <a:tailEnd/>
          </a:ln>
        </p:spPr>
        <p:txBody>
          <a:bodyPr/>
          <a:lstStyle/>
          <a:p>
            <a:endParaRPr lang="en-US"/>
          </a:p>
        </p:txBody>
      </p:sp>
      <p:sp>
        <p:nvSpPr>
          <p:cNvPr id="56" name="Oval 49"/>
          <p:cNvSpPr>
            <a:spLocks noChangeArrowheads="1"/>
          </p:cNvSpPr>
          <p:nvPr/>
        </p:nvSpPr>
        <p:spPr bwMode="auto">
          <a:xfrm>
            <a:off x="7845163" y="26086966"/>
            <a:ext cx="459520" cy="459459"/>
          </a:xfrm>
          <a:prstGeom prst="ellipse">
            <a:avLst/>
          </a:prstGeom>
          <a:solidFill>
            <a:srgbClr val="E5B8B7"/>
          </a:solidFill>
          <a:ln w="25400">
            <a:solidFill>
              <a:srgbClr val="943634"/>
            </a:solidFill>
            <a:round/>
            <a:headEnd/>
            <a:tailEnd/>
          </a:ln>
        </p:spPr>
        <p:txBody>
          <a:bodyPr/>
          <a:lstStyle/>
          <a:p>
            <a:endParaRPr lang="en-US"/>
          </a:p>
        </p:txBody>
      </p:sp>
      <p:sp>
        <p:nvSpPr>
          <p:cNvPr id="57" name="Oval 50"/>
          <p:cNvSpPr>
            <a:spLocks noChangeArrowheads="1"/>
          </p:cNvSpPr>
          <p:nvPr/>
        </p:nvSpPr>
        <p:spPr bwMode="auto">
          <a:xfrm>
            <a:off x="7954573" y="26178128"/>
            <a:ext cx="459520" cy="459459"/>
          </a:xfrm>
          <a:prstGeom prst="ellipse">
            <a:avLst/>
          </a:prstGeom>
          <a:solidFill>
            <a:srgbClr val="95B3D7"/>
          </a:solidFill>
          <a:ln w="25400">
            <a:solidFill>
              <a:srgbClr val="1F497D"/>
            </a:solidFill>
            <a:round/>
            <a:headEnd/>
            <a:tailEnd/>
          </a:ln>
        </p:spPr>
        <p:txBody>
          <a:bodyPr/>
          <a:lstStyle/>
          <a:p>
            <a:endParaRPr lang="en-US"/>
          </a:p>
        </p:txBody>
      </p:sp>
      <p:sp>
        <p:nvSpPr>
          <p:cNvPr id="58" name="Oval 49"/>
          <p:cNvSpPr>
            <a:spLocks noChangeArrowheads="1"/>
          </p:cNvSpPr>
          <p:nvPr/>
        </p:nvSpPr>
        <p:spPr bwMode="auto">
          <a:xfrm>
            <a:off x="8446916" y="26086966"/>
            <a:ext cx="459520" cy="459459"/>
          </a:xfrm>
          <a:prstGeom prst="ellipse">
            <a:avLst/>
          </a:prstGeom>
          <a:solidFill>
            <a:srgbClr val="E5B8B7"/>
          </a:solidFill>
          <a:ln w="25400">
            <a:solidFill>
              <a:srgbClr val="943634"/>
            </a:solidFill>
            <a:round/>
            <a:headEnd/>
            <a:tailEnd/>
          </a:ln>
        </p:spPr>
        <p:txBody>
          <a:bodyPr/>
          <a:lstStyle/>
          <a:p>
            <a:endParaRPr lang="en-US"/>
          </a:p>
        </p:txBody>
      </p:sp>
      <p:sp>
        <p:nvSpPr>
          <p:cNvPr id="59" name="Oval 50"/>
          <p:cNvSpPr>
            <a:spLocks noChangeArrowheads="1"/>
          </p:cNvSpPr>
          <p:nvPr/>
        </p:nvSpPr>
        <p:spPr bwMode="auto">
          <a:xfrm>
            <a:off x="8556326" y="26178128"/>
            <a:ext cx="459520" cy="459459"/>
          </a:xfrm>
          <a:prstGeom prst="ellipse">
            <a:avLst/>
          </a:prstGeom>
          <a:solidFill>
            <a:srgbClr val="95B3D7"/>
          </a:solidFill>
          <a:ln w="25400">
            <a:solidFill>
              <a:srgbClr val="1F497D"/>
            </a:solidFill>
            <a:round/>
            <a:headEnd/>
            <a:tailEnd/>
          </a:ln>
        </p:spPr>
        <p:txBody>
          <a:bodyPr/>
          <a:lstStyle/>
          <a:p>
            <a:endParaRPr lang="en-US"/>
          </a:p>
        </p:txBody>
      </p:sp>
      <p:sp>
        <p:nvSpPr>
          <p:cNvPr id="60" name="Oval 28" descr="Large grid"/>
          <p:cNvSpPr>
            <a:spLocks noChangeArrowheads="1"/>
          </p:cNvSpPr>
          <p:nvPr/>
        </p:nvSpPr>
        <p:spPr bwMode="auto">
          <a:xfrm>
            <a:off x="8392211" y="27708200"/>
            <a:ext cx="459520" cy="459459"/>
          </a:xfrm>
          <a:prstGeom prst="ellipse">
            <a:avLst/>
          </a:prstGeom>
          <a:pattFill prst="lgGrid">
            <a:fgClr>
              <a:srgbClr val="4E6128"/>
            </a:fgClr>
            <a:bgClr>
              <a:srgbClr val="D6E3BC"/>
            </a:bgClr>
          </a:pattFill>
          <a:ln w="25400">
            <a:solidFill>
              <a:srgbClr val="4E6128"/>
            </a:solidFill>
            <a:round/>
            <a:headEnd/>
            <a:tailEnd/>
          </a:ln>
        </p:spPr>
        <p:txBody>
          <a:bodyPr/>
          <a:lstStyle/>
          <a:p>
            <a:endParaRPr lang="en-US"/>
          </a:p>
        </p:txBody>
      </p:sp>
      <p:sp>
        <p:nvSpPr>
          <p:cNvPr id="61" name="Oval 30" descr="Large grid"/>
          <p:cNvSpPr>
            <a:spLocks noChangeArrowheads="1"/>
          </p:cNvSpPr>
          <p:nvPr/>
        </p:nvSpPr>
        <p:spPr bwMode="auto">
          <a:xfrm>
            <a:off x="8493642" y="27832910"/>
            <a:ext cx="459520" cy="459459"/>
          </a:xfrm>
          <a:prstGeom prst="ellipse">
            <a:avLst/>
          </a:prstGeom>
          <a:pattFill prst="lgGrid">
            <a:fgClr>
              <a:srgbClr val="C0504D"/>
            </a:fgClr>
            <a:bgClr>
              <a:srgbClr val="F2DBDB"/>
            </a:bgClr>
          </a:pattFill>
          <a:ln w="25400">
            <a:solidFill>
              <a:srgbClr val="943634"/>
            </a:solidFill>
            <a:round/>
            <a:headEnd/>
            <a:tailEnd/>
          </a:ln>
        </p:spPr>
        <p:txBody>
          <a:bodyPr/>
          <a:lstStyle/>
          <a:p>
            <a:endParaRPr lang="en-US"/>
          </a:p>
        </p:txBody>
      </p:sp>
      <p:sp>
        <p:nvSpPr>
          <p:cNvPr id="62" name="Oval 31" descr="Large grid"/>
          <p:cNvSpPr>
            <a:spLocks noChangeArrowheads="1"/>
          </p:cNvSpPr>
          <p:nvPr/>
        </p:nvSpPr>
        <p:spPr bwMode="auto">
          <a:xfrm>
            <a:off x="8604193" y="27924802"/>
            <a:ext cx="459520" cy="459459"/>
          </a:xfrm>
          <a:prstGeom prst="ellipse">
            <a:avLst/>
          </a:prstGeom>
          <a:pattFill prst="lgGrid">
            <a:fgClr>
              <a:srgbClr val="1F497D"/>
            </a:fgClr>
            <a:bgClr>
              <a:srgbClr val="C6D9F1"/>
            </a:bgClr>
          </a:pattFill>
          <a:ln w="25400">
            <a:solidFill>
              <a:srgbClr val="1F497D"/>
            </a:solidFill>
            <a:round/>
            <a:headEnd/>
            <a:tailEnd/>
          </a:ln>
        </p:spPr>
        <p:txBody>
          <a:bodyPr/>
          <a:lstStyle/>
          <a:p>
            <a:endParaRPr lang="en-US"/>
          </a:p>
        </p:txBody>
      </p:sp>
      <p:sp>
        <p:nvSpPr>
          <p:cNvPr id="63" name="Oval 36" descr="Wide downward diagonal"/>
          <p:cNvSpPr>
            <a:spLocks noChangeArrowheads="1"/>
          </p:cNvSpPr>
          <p:nvPr/>
        </p:nvSpPr>
        <p:spPr bwMode="auto">
          <a:xfrm>
            <a:off x="7078158" y="27712576"/>
            <a:ext cx="459520" cy="459459"/>
          </a:xfrm>
          <a:prstGeom prst="ellipse">
            <a:avLst/>
          </a:prstGeom>
          <a:pattFill prst="wdDnDiag">
            <a:fgClr>
              <a:srgbClr val="4E6128"/>
            </a:fgClr>
            <a:bgClr>
              <a:srgbClr val="D6E3BC"/>
            </a:bgClr>
          </a:pattFill>
          <a:ln w="25400">
            <a:solidFill>
              <a:srgbClr val="4E6128"/>
            </a:solidFill>
            <a:round/>
            <a:headEnd/>
            <a:tailEnd/>
          </a:ln>
        </p:spPr>
        <p:txBody>
          <a:bodyPr/>
          <a:lstStyle/>
          <a:p>
            <a:endParaRPr lang="en-US"/>
          </a:p>
        </p:txBody>
      </p:sp>
      <p:sp>
        <p:nvSpPr>
          <p:cNvPr id="64" name="Oval 37" descr="Wide downward diagonal"/>
          <p:cNvSpPr>
            <a:spLocks noChangeArrowheads="1"/>
          </p:cNvSpPr>
          <p:nvPr/>
        </p:nvSpPr>
        <p:spPr bwMode="auto">
          <a:xfrm>
            <a:off x="7188706" y="27837286"/>
            <a:ext cx="459520" cy="459459"/>
          </a:xfrm>
          <a:prstGeom prst="ellipse">
            <a:avLst/>
          </a:prstGeom>
          <a:pattFill prst="wdDnDiag">
            <a:fgClr>
              <a:srgbClr val="C0504D"/>
            </a:fgClr>
            <a:bgClr>
              <a:srgbClr val="F2DBDB"/>
            </a:bgClr>
          </a:pattFill>
          <a:ln w="25400">
            <a:solidFill>
              <a:srgbClr val="943634"/>
            </a:solidFill>
            <a:round/>
            <a:headEnd/>
            <a:tailEnd/>
          </a:ln>
        </p:spPr>
        <p:txBody>
          <a:bodyPr/>
          <a:lstStyle/>
          <a:p>
            <a:endParaRPr lang="en-US"/>
          </a:p>
        </p:txBody>
      </p:sp>
      <p:sp>
        <p:nvSpPr>
          <p:cNvPr id="65" name="Oval 38" descr="Wide downward diagonal"/>
          <p:cNvSpPr>
            <a:spLocks noChangeArrowheads="1"/>
          </p:cNvSpPr>
          <p:nvPr/>
        </p:nvSpPr>
        <p:spPr bwMode="auto">
          <a:xfrm>
            <a:off x="7296977" y="27929178"/>
            <a:ext cx="459520" cy="459459"/>
          </a:xfrm>
          <a:prstGeom prst="ellipse">
            <a:avLst/>
          </a:prstGeom>
          <a:pattFill prst="wdDnDiag">
            <a:fgClr>
              <a:srgbClr val="1F497D"/>
            </a:fgClr>
            <a:bgClr>
              <a:srgbClr val="C6D9F1"/>
            </a:bgClr>
          </a:pattFill>
          <a:ln w="25400">
            <a:solidFill>
              <a:srgbClr val="1F497D"/>
            </a:solidFill>
            <a:round/>
            <a:headEnd/>
            <a:tailEnd/>
          </a:ln>
        </p:spPr>
        <p:txBody>
          <a:bodyPr/>
          <a:lstStyle/>
          <a:p>
            <a:endParaRPr lang="en-US"/>
          </a:p>
        </p:txBody>
      </p:sp>
      <p:sp>
        <p:nvSpPr>
          <p:cNvPr id="66" name="Oval 36" descr="Wide downward diagonal"/>
          <p:cNvSpPr>
            <a:spLocks noChangeArrowheads="1"/>
          </p:cNvSpPr>
          <p:nvPr/>
        </p:nvSpPr>
        <p:spPr bwMode="auto">
          <a:xfrm>
            <a:off x="8391073" y="27712576"/>
            <a:ext cx="459520" cy="459459"/>
          </a:xfrm>
          <a:prstGeom prst="ellipse">
            <a:avLst/>
          </a:prstGeom>
          <a:pattFill prst="wdDnDiag">
            <a:fgClr>
              <a:srgbClr val="4E6128"/>
            </a:fgClr>
            <a:bgClr>
              <a:srgbClr val="D6E3BC"/>
            </a:bgClr>
          </a:pattFill>
          <a:ln w="25400">
            <a:solidFill>
              <a:srgbClr val="4E6128"/>
            </a:solidFill>
            <a:round/>
            <a:headEnd/>
            <a:tailEnd/>
          </a:ln>
        </p:spPr>
        <p:txBody>
          <a:bodyPr/>
          <a:lstStyle/>
          <a:p>
            <a:endParaRPr lang="en-US"/>
          </a:p>
        </p:txBody>
      </p:sp>
      <p:sp>
        <p:nvSpPr>
          <p:cNvPr id="67" name="Oval 37" descr="Wide downward diagonal"/>
          <p:cNvSpPr>
            <a:spLocks noChangeArrowheads="1"/>
          </p:cNvSpPr>
          <p:nvPr/>
        </p:nvSpPr>
        <p:spPr bwMode="auto">
          <a:xfrm>
            <a:off x="8501621" y="27837286"/>
            <a:ext cx="459520" cy="459459"/>
          </a:xfrm>
          <a:prstGeom prst="ellipse">
            <a:avLst/>
          </a:prstGeom>
          <a:pattFill prst="wdDnDiag">
            <a:fgClr>
              <a:srgbClr val="C0504D"/>
            </a:fgClr>
            <a:bgClr>
              <a:srgbClr val="F2DBDB"/>
            </a:bgClr>
          </a:pattFill>
          <a:ln w="25400">
            <a:solidFill>
              <a:srgbClr val="943634"/>
            </a:solidFill>
            <a:round/>
            <a:headEnd/>
            <a:tailEnd/>
          </a:ln>
        </p:spPr>
        <p:txBody>
          <a:bodyPr/>
          <a:lstStyle/>
          <a:p>
            <a:endParaRPr lang="en-US"/>
          </a:p>
        </p:txBody>
      </p:sp>
      <p:sp>
        <p:nvSpPr>
          <p:cNvPr id="68" name="Oval 38" descr="Wide downward diagonal"/>
          <p:cNvSpPr>
            <a:spLocks noChangeArrowheads="1"/>
          </p:cNvSpPr>
          <p:nvPr/>
        </p:nvSpPr>
        <p:spPr bwMode="auto">
          <a:xfrm>
            <a:off x="8609892" y="27929178"/>
            <a:ext cx="459520" cy="459459"/>
          </a:xfrm>
          <a:prstGeom prst="ellipse">
            <a:avLst/>
          </a:prstGeom>
          <a:pattFill prst="wdDnDiag">
            <a:fgClr>
              <a:srgbClr val="1F497D"/>
            </a:fgClr>
            <a:bgClr>
              <a:srgbClr val="C6D9F1"/>
            </a:bgClr>
          </a:pattFill>
          <a:ln w="25400">
            <a:solidFill>
              <a:srgbClr val="1F497D"/>
            </a:solidFill>
            <a:round/>
            <a:headEnd/>
            <a:tailEnd/>
          </a:ln>
        </p:spPr>
        <p:txBody>
          <a:bodyPr/>
          <a:lstStyle/>
          <a:p>
            <a:endParaRPr lang="en-US"/>
          </a:p>
        </p:txBody>
      </p:sp>
      <p:cxnSp>
        <p:nvCxnSpPr>
          <p:cNvPr id="69" name="Straight Connector 68"/>
          <p:cNvCxnSpPr/>
          <p:nvPr/>
        </p:nvCxnSpPr>
        <p:spPr bwMode="auto">
          <a:xfrm>
            <a:off x="6294172" y="30293339"/>
            <a:ext cx="4405652" cy="0"/>
          </a:xfrm>
          <a:prstGeom prst="line">
            <a:avLst/>
          </a:prstGeom>
          <a:ln w="44450">
            <a:solidFill>
              <a:schemeClr val="bg2">
                <a:lumMod val="10000"/>
              </a:schemeClr>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sp>
        <p:nvSpPr>
          <p:cNvPr id="70" name="TextBox 577"/>
          <p:cNvSpPr txBox="1">
            <a:spLocks noChangeArrowheads="1"/>
          </p:cNvSpPr>
          <p:nvPr/>
        </p:nvSpPr>
        <p:spPr bwMode="auto">
          <a:xfrm>
            <a:off x="6970614" y="30383276"/>
            <a:ext cx="3309640" cy="553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Times New Roman" charset="0"/>
                <a:ea typeface="ＭＳ Ｐゴシック" charset="0"/>
                <a:cs typeface="Arial" charset="0"/>
              </a:defRPr>
            </a:lvl1pPr>
            <a:lvl2pPr marL="742950" indent="-285750" eaLnBrk="0" hangingPunct="0">
              <a:defRPr sz="1300">
                <a:solidFill>
                  <a:schemeClr val="tx1"/>
                </a:solidFill>
                <a:latin typeface="Times New Roman" charset="0"/>
                <a:ea typeface="Arial" charset="0"/>
                <a:cs typeface="Arial" charset="0"/>
              </a:defRPr>
            </a:lvl2pPr>
            <a:lvl3pPr marL="1143000" indent="-228600" eaLnBrk="0" hangingPunct="0">
              <a:defRPr sz="1300">
                <a:solidFill>
                  <a:schemeClr val="tx1"/>
                </a:solidFill>
                <a:latin typeface="Times New Roman" charset="0"/>
                <a:ea typeface="Arial" charset="0"/>
                <a:cs typeface="Arial" charset="0"/>
              </a:defRPr>
            </a:lvl3pPr>
            <a:lvl4pPr marL="1600200" indent="-228600" eaLnBrk="0" hangingPunct="0">
              <a:defRPr sz="1300">
                <a:solidFill>
                  <a:schemeClr val="tx1"/>
                </a:solidFill>
                <a:latin typeface="Times New Roman" charset="0"/>
                <a:ea typeface="Arial" charset="0"/>
                <a:cs typeface="Arial" charset="0"/>
              </a:defRPr>
            </a:lvl4pPr>
            <a:lvl5pPr marL="2057400" indent="-228600" eaLnBrk="0" hangingPunct="0">
              <a:defRPr sz="13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13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13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13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1300">
                <a:solidFill>
                  <a:schemeClr val="tx1"/>
                </a:solidFill>
                <a:latin typeface="Times New Roman" charset="0"/>
                <a:ea typeface="Arial" charset="0"/>
                <a:cs typeface="Arial" charset="0"/>
              </a:defRPr>
            </a:lvl9pPr>
          </a:lstStyle>
          <a:p>
            <a:pPr eaLnBrk="1" hangingPunct="1"/>
            <a:r>
              <a:rPr lang="en-US" sz="3000" b="1" dirty="0" smtClean="0">
                <a:solidFill>
                  <a:srgbClr val="FF0000"/>
                </a:solidFill>
              </a:rPr>
              <a:t>Image </a:t>
            </a:r>
            <a:r>
              <a:rPr lang="en-US" sz="3000" b="1" dirty="0">
                <a:solidFill>
                  <a:srgbClr val="FF0000"/>
                </a:solidFill>
              </a:rPr>
              <a:t>Size = </a:t>
            </a:r>
            <a:r>
              <a:rPr lang="en-US" sz="3000" b="1" dirty="0" smtClean="0">
                <a:solidFill>
                  <a:srgbClr val="FF0000"/>
                </a:solidFill>
              </a:rPr>
              <a:t>200</a:t>
            </a:r>
            <a:endParaRPr lang="en-US" sz="3000" b="1" dirty="0">
              <a:solidFill>
                <a:srgbClr val="FF0000"/>
              </a:solidFill>
            </a:endParaRPr>
          </a:p>
        </p:txBody>
      </p:sp>
      <p:sp>
        <p:nvSpPr>
          <p:cNvPr id="71" name="TextBox 581"/>
          <p:cNvSpPr txBox="1">
            <a:spLocks noChangeArrowheads="1"/>
          </p:cNvSpPr>
          <p:nvPr/>
        </p:nvSpPr>
        <p:spPr bwMode="auto">
          <a:xfrm>
            <a:off x="9753600" y="23916753"/>
            <a:ext cx="328797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300">
                <a:solidFill>
                  <a:schemeClr val="tx1"/>
                </a:solidFill>
                <a:latin typeface="Times New Roman" charset="0"/>
                <a:ea typeface="ＭＳ Ｐゴシック" charset="0"/>
                <a:cs typeface="Arial" charset="0"/>
              </a:defRPr>
            </a:lvl1pPr>
            <a:lvl2pPr marL="742950" indent="-285750" eaLnBrk="0" hangingPunct="0">
              <a:defRPr sz="1300">
                <a:solidFill>
                  <a:schemeClr val="tx1"/>
                </a:solidFill>
                <a:latin typeface="Times New Roman" charset="0"/>
                <a:ea typeface="Arial" charset="0"/>
                <a:cs typeface="Arial" charset="0"/>
              </a:defRPr>
            </a:lvl2pPr>
            <a:lvl3pPr marL="1143000" indent="-228600" eaLnBrk="0" hangingPunct="0">
              <a:defRPr sz="1300">
                <a:solidFill>
                  <a:schemeClr val="tx1"/>
                </a:solidFill>
                <a:latin typeface="Times New Roman" charset="0"/>
                <a:ea typeface="Arial" charset="0"/>
                <a:cs typeface="Arial" charset="0"/>
              </a:defRPr>
            </a:lvl3pPr>
            <a:lvl4pPr marL="1600200" indent="-228600" eaLnBrk="0" hangingPunct="0">
              <a:defRPr sz="1300">
                <a:solidFill>
                  <a:schemeClr val="tx1"/>
                </a:solidFill>
                <a:latin typeface="Times New Roman" charset="0"/>
                <a:ea typeface="Arial" charset="0"/>
                <a:cs typeface="Arial" charset="0"/>
              </a:defRPr>
            </a:lvl4pPr>
            <a:lvl5pPr marL="2057400" indent="-228600" eaLnBrk="0" hangingPunct="0">
              <a:defRPr sz="13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13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13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13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1300">
                <a:solidFill>
                  <a:schemeClr val="tx1"/>
                </a:solidFill>
                <a:latin typeface="Times New Roman" charset="0"/>
                <a:ea typeface="Arial" charset="0"/>
                <a:cs typeface="Arial" charset="0"/>
              </a:defRPr>
            </a:lvl9pPr>
          </a:lstStyle>
          <a:p>
            <a:pPr eaLnBrk="1" hangingPunct="1"/>
            <a:r>
              <a:rPr lang="en-US" sz="3000" b="1" dirty="0">
                <a:solidFill>
                  <a:srgbClr val="FF0000"/>
                </a:solidFill>
              </a:rPr>
              <a:t>Number </a:t>
            </a:r>
            <a:r>
              <a:rPr lang="en-US" sz="3000" b="1" dirty="0" smtClean="0">
                <a:solidFill>
                  <a:srgbClr val="FF0000"/>
                </a:solidFill>
              </a:rPr>
              <a:t> of output </a:t>
            </a:r>
          </a:p>
          <a:p>
            <a:pPr eaLnBrk="1" hangingPunct="1"/>
            <a:r>
              <a:rPr lang="en-US" sz="3000" b="1" dirty="0" smtClean="0">
                <a:solidFill>
                  <a:srgbClr val="FF0000"/>
                </a:solidFill>
              </a:rPr>
              <a:t>channels </a:t>
            </a:r>
            <a:r>
              <a:rPr lang="en-US" sz="3000" b="1" dirty="0">
                <a:solidFill>
                  <a:srgbClr val="FF0000"/>
                </a:solidFill>
              </a:rPr>
              <a:t>= </a:t>
            </a:r>
            <a:r>
              <a:rPr lang="en-US" sz="3000" b="1" dirty="0" smtClean="0">
                <a:solidFill>
                  <a:srgbClr val="FF0000"/>
                </a:solidFill>
              </a:rPr>
              <a:t>8</a:t>
            </a:r>
            <a:endParaRPr lang="en-US" sz="3000" b="1" dirty="0">
              <a:solidFill>
                <a:srgbClr val="FF0000"/>
              </a:solidFill>
            </a:endParaRPr>
          </a:p>
        </p:txBody>
      </p:sp>
      <p:sp>
        <p:nvSpPr>
          <p:cNvPr id="72" name="Oval 27"/>
          <p:cNvSpPr>
            <a:spLocks noChangeArrowheads="1"/>
          </p:cNvSpPr>
          <p:nvPr/>
        </p:nvSpPr>
        <p:spPr bwMode="auto">
          <a:xfrm>
            <a:off x="6797409" y="29284864"/>
            <a:ext cx="460375" cy="458787"/>
          </a:xfrm>
          <a:prstGeom prst="ellipse">
            <a:avLst/>
          </a:prstGeom>
          <a:solidFill>
            <a:schemeClr val="tx1">
              <a:lumMod val="50000"/>
              <a:lumOff val="50000"/>
            </a:schemeClr>
          </a:solidFill>
          <a:ln w="25400">
            <a:solidFill>
              <a:schemeClr val="tx1"/>
            </a:solidFill>
            <a:round/>
            <a:headEnd/>
            <a:tailEnd/>
          </a:ln>
          <a:effectLst>
            <a:outerShdw dist="28398" dir="3806097" algn="ctr" rotWithShape="0">
              <a:srgbClr val="243F60">
                <a:alpha val="50000"/>
              </a:srgbClr>
            </a:outerShdw>
          </a:effectLst>
        </p:spPr>
        <p:txBody>
          <a:bodyPr/>
          <a:lstStyle/>
          <a:p>
            <a:pPr>
              <a:defRPr/>
            </a:pPr>
            <a:endParaRPr lang="en-US">
              <a:latin typeface="Times New Roman" pitchFamily="18" charset="0"/>
              <a:ea typeface="+mn-ea"/>
            </a:endParaRPr>
          </a:p>
        </p:txBody>
      </p:sp>
      <p:sp>
        <p:nvSpPr>
          <p:cNvPr id="73" name="Oval 27"/>
          <p:cNvSpPr>
            <a:spLocks noChangeArrowheads="1"/>
          </p:cNvSpPr>
          <p:nvPr/>
        </p:nvSpPr>
        <p:spPr bwMode="auto">
          <a:xfrm>
            <a:off x="6141772" y="29284864"/>
            <a:ext cx="458787" cy="458787"/>
          </a:xfrm>
          <a:prstGeom prst="ellipse">
            <a:avLst/>
          </a:prstGeom>
          <a:solidFill>
            <a:schemeClr val="tx1">
              <a:lumMod val="50000"/>
              <a:lumOff val="50000"/>
            </a:schemeClr>
          </a:solidFill>
          <a:ln w="25400">
            <a:solidFill>
              <a:schemeClr val="tx1"/>
            </a:solidFill>
            <a:round/>
            <a:headEnd/>
            <a:tailEnd/>
          </a:ln>
          <a:effectLst>
            <a:outerShdw dist="28398" dir="3806097" algn="ctr" rotWithShape="0">
              <a:srgbClr val="243F60">
                <a:alpha val="50000"/>
              </a:srgbClr>
            </a:outerShdw>
          </a:effectLst>
        </p:spPr>
        <p:txBody>
          <a:bodyPr/>
          <a:lstStyle/>
          <a:p>
            <a:pPr>
              <a:defRPr/>
            </a:pPr>
            <a:endParaRPr lang="en-US">
              <a:latin typeface="Times New Roman" pitchFamily="18" charset="0"/>
              <a:ea typeface="+mn-ea"/>
            </a:endParaRPr>
          </a:p>
        </p:txBody>
      </p:sp>
      <p:sp>
        <p:nvSpPr>
          <p:cNvPr id="74" name="Oval 27"/>
          <p:cNvSpPr>
            <a:spLocks noChangeArrowheads="1"/>
          </p:cNvSpPr>
          <p:nvPr/>
        </p:nvSpPr>
        <p:spPr bwMode="auto">
          <a:xfrm>
            <a:off x="8110272" y="29284864"/>
            <a:ext cx="460375" cy="458787"/>
          </a:xfrm>
          <a:prstGeom prst="ellipse">
            <a:avLst/>
          </a:prstGeom>
          <a:solidFill>
            <a:schemeClr val="tx1">
              <a:lumMod val="50000"/>
              <a:lumOff val="50000"/>
            </a:schemeClr>
          </a:solidFill>
          <a:ln w="25400">
            <a:solidFill>
              <a:schemeClr val="tx1"/>
            </a:solidFill>
            <a:round/>
            <a:headEnd/>
            <a:tailEnd/>
          </a:ln>
          <a:effectLst>
            <a:outerShdw dist="28398" dir="3806097" algn="ctr" rotWithShape="0">
              <a:srgbClr val="243F60">
                <a:alpha val="50000"/>
              </a:srgbClr>
            </a:outerShdw>
          </a:effectLst>
        </p:spPr>
        <p:txBody>
          <a:bodyPr/>
          <a:lstStyle/>
          <a:p>
            <a:pPr>
              <a:defRPr/>
            </a:pPr>
            <a:endParaRPr lang="en-US">
              <a:latin typeface="Times New Roman" pitchFamily="18" charset="0"/>
              <a:ea typeface="+mn-ea"/>
            </a:endParaRPr>
          </a:p>
        </p:txBody>
      </p:sp>
      <p:sp>
        <p:nvSpPr>
          <p:cNvPr id="75" name="Oval 27"/>
          <p:cNvSpPr>
            <a:spLocks noChangeArrowheads="1"/>
          </p:cNvSpPr>
          <p:nvPr/>
        </p:nvSpPr>
        <p:spPr bwMode="auto">
          <a:xfrm>
            <a:off x="7454634" y="29284864"/>
            <a:ext cx="458788" cy="458787"/>
          </a:xfrm>
          <a:prstGeom prst="ellipse">
            <a:avLst/>
          </a:prstGeom>
          <a:solidFill>
            <a:schemeClr val="tx1">
              <a:lumMod val="50000"/>
              <a:lumOff val="50000"/>
            </a:schemeClr>
          </a:solidFill>
          <a:ln w="25400">
            <a:solidFill>
              <a:schemeClr val="tx1"/>
            </a:solidFill>
            <a:round/>
            <a:headEnd/>
            <a:tailEnd/>
          </a:ln>
          <a:effectLst>
            <a:outerShdw dist="28398" dir="3806097" algn="ctr" rotWithShape="0">
              <a:srgbClr val="243F60">
                <a:alpha val="50000"/>
              </a:srgbClr>
            </a:outerShdw>
          </a:effectLst>
        </p:spPr>
        <p:txBody>
          <a:bodyPr/>
          <a:lstStyle/>
          <a:p>
            <a:pPr>
              <a:defRPr/>
            </a:pPr>
            <a:endParaRPr lang="en-US">
              <a:latin typeface="Times New Roman" pitchFamily="18" charset="0"/>
              <a:ea typeface="+mn-ea"/>
            </a:endParaRPr>
          </a:p>
        </p:txBody>
      </p:sp>
      <p:sp>
        <p:nvSpPr>
          <p:cNvPr id="76" name="Oval 27"/>
          <p:cNvSpPr>
            <a:spLocks noChangeArrowheads="1"/>
          </p:cNvSpPr>
          <p:nvPr/>
        </p:nvSpPr>
        <p:spPr bwMode="auto">
          <a:xfrm>
            <a:off x="9369159" y="29284864"/>
            <a:ext cx="458788" cy="458787"/>
          </a:xfrm>
          <a:prstGeom prst="ellipse">
            <a:avLst/>
          </a:prstGeom>
          <a:solidFill>
            <a:schemeClr val="tx1">
              <a:lumMod val="50000"/>
              <a:lumOff val="50000"/>
            </a:schemeClr>
          </a:solidFill>
          <a:ln w="25400">
            <a:solidFill>
              <a:schemeClr val="tx1"/>
            </a:solidFill>
            <a:round/>
            <a:headEnd/>
            <a:tailEnd/>
          </a:ln>
          <a:effectLst>
            <a:outerShdw dist="28398" dir="3806097" algn="ctr" rotWithShape="0">
              <a:srgbClr val="243F60">
                <a:alpha val="50000"/>
              </a:srgbClr>
            </a:outerShdw>
          </a:effectLst>
        </p:spPr>
        <p:txBody>
          <a:bodyPr/>
          <a:lstStyle/>
          <a:p>
            <a:pPr>
              <a:defRPr/>
            </a:pPr>
            <a:endParaRPr lang="en-US">
              <a:latin typeface="Times New Roman" pitchFamily="18" charset="0"/>
              <a:ea typeface="+mn-ea"/>
            </a:endParaRPr>
          </a:p>
        </p:txBody>
      </p:sp>
      <p:sp>
        <p:nvSpPr>
          <p:cNvPr id="77" name="Oval 27"/>
          <p:cNvSpPr>
            <a:spLocks noChangeArrowheads="1"/>
          </p:cNvSpPr>
          <p:nvPr/>
        </p:nvSpPr>
        <p:spPr bwMode="auto">
          <a:xfrm>
            <a:off x="8711934" y="29284864"/>
            <a:ext cx="460375" cy="458787"/>
          </a:xfrm>
          <a:prstGeom prst="ellipse">
            <a:avLst/>
          </a:prstGeom>
          <a:solidFill>
            <a:schemeClr val="tx1">
              <a:lumMod val="50000"/>
              <a:lumOff val="50000"/>
            </a:schemeClr>
          </a:solidFill>
          <a:ln w="25400">
            <a:solidFill>
              <a:schemeClr val="tx1"/>
            </a:solidFill>
            <a:round/>
            <a:headEnd/>
            <a:tailEnd/>
          </a:ln>
          <a:effectLst>
            <a:outerShdw dist="28398" dir="3806097" algn="ctr" rotWithShape="0">
              <a:srgbClr val="243F60">
                <a:alpha val="50000"/>
              </a:srgbClr>
            </a:outerShdw>
          </a:effectLst>
        </p:spPr>
        <p:txBody>
          <a:bodyPr/>
          <a:lstStyle/>
          <a:p>
            <a:pPr>
              <a:defRPr/>
            </a:pPr>
            <a:endParaRPr lang="en-US">
              <a:latin typeface="Times New Roman" pitchFamily="18" charset="0"/>
              <a:ea typeface="+mn-ea"/>
            </a:endParaRPr>
          </a:p>
        </p:txBody>
      </p:sp>
      <p:sp>
        <p:nvSpPr>
          <p:cNvPr id="78" name="Oval 27"/>
          <p:cNvSpPr>
            <a:spLocks noChangeArrowheads="1"/>
          </p:cNvSpPr>
          <p:nvPr/>
        </p:nvSpPr>
        <p:spPr bwMode="auto">
          <a:xfrm>
            <a:off x="9970822" y="29284864"/>
            <a:ext cx="460375" cy="458787"/>
          </a:xfrm>
          <a:prstGeom prst="ellipse">
            <a:avLst/>
          </a:prstGeom>
          <a:solidFill>
            <a:schemeClr val="tx1">
              <a:lumMod val="50000"/>
              <a:lumOff val="50000"/>
            </a:schemeClr>
          </a:solidFill>
          <a:ln w="25400">
            <a:solidFill>
              <a:schemeClr val="tx1"/>
            </a:solidFill>
            <a:round/>
            <a:headEnd/>
            <a:tailEnd/>
          </a:ln>
          <a:effectLst>
            <a:outerShdw dist="28398" dir="3806097" algn="ctr" rotWithShape="0">
              <a:srgbClr val="243F60">
                <a:alpha val="50000"/>
              </a:srgbClr>
            </a:outerShdw>
          </a:effectLst>
        </p:spPr>
        <p:txBody>
          <a:bodyPr/>
          <a:lstStyle/>
          <a:p>
            <a:pPr>
              <a:defRPr/>
            </a:pPr>
            <a:endParaRPr lang="en-US">
              <a:latin typeface="Times New Roman" pitchFamily="18" charset="0"/>
              <a:ea typeface="+mn-ea"/>
            </a:endParaRPr>
          </a:p>
        </p:txBody>
      </p:sp>
      <p:sp>
        <p:nvSpPr>
          <p:cNvPr id="79" name="Oval 27"/>
          <p:cNvSpPr>
            <a:spLocks noChangeArrowheads="1"/>
          </p:cNvSpPr>
          <p:nvPr/>
        </p:nvSpPr>
        <p:spPr bwMode="auto">
          <a:xfrm>
            <a:off x="6949809" y="29437264"/>
            <a:ext cx="460375" cy="458787"/>
          </a:xfrm>
          <a:prstGeom prst="ellipse">
            <a:avLst/>
          </a:prstGeom>
          <a:solidFill>
            <a:schemeClr val="tx1">
              <a:lumMod val="50000"/>
              <a:lumOff val="50000"/>
            </a:schemeClr>
          </a:solidFill>
          <a:ln w="25400">
            <a:solidFill>
              <a:schemeClr val="tx1"/>
            </a:solidFill>
            <a:round/>
            <a:headEnd/>
            <a:tailEnd/>
          </a:ln>
          <a:effectLst>
            <a:outerShdw dist="28398" dir="3806097" algn="ctr" rotWithShape="0">
              <a:srgbClr val="243F60">
                <a:alpha val="50000"/>
              </a:srgbClr>
            </a:outerShdw>
          </a:effectLst>
        </p:spPr>
        <p:txBody>
          <a:bodyPr/>
          <a:lstStyle/>
          <a:p>
            <a:pPr>
              <a:defRPr/>
            </a:pPr>
            <a:endParaRPr lang="en-US">
              <a:latin typeface="Times New Roman" pitchFamily="18" charset="0"/>
              <a:ea typeface="+mn-ea"/>
            </a:endParaRPr>
          </a:p>
        </p:txBody>
      </p:sp>
      <p:sp>
        <p:nvSpPr>
          <p:cNvPr id="80" name="Oval 27"/>
          <p:cNvSpPr>
            <a:spLocks noChangeArrowheads="1"/>
          </p:cNvSpPr>
          <p:nvPr/>
        </p:nvSpPr>
        <p:spPr bwMode="auto">
          <a:xfrm>
            <a:off x="6294172" y="29437264"/>
            <a:ext cx="458787" cy="458787"/>
          </a:xfrm>
          <a:prstGeom prst="ellipse">
            <a:avLst/>
          </a:prstGeom>
          <a:solidFill>
            <a:schemeClr val="tx1">
              <a:lumMod val="50000"/>
              <a:lumOff val="50000"/>
            </a:schemeClr>
          </a:solidFill>
          <a:ln w="25400">
            <a:solidFill>
              <a:schemeClr val="tx1"/>
            </a:solidFill>
            <a:round/>
            <a:headEnd/>
            <a:tailEnd/>
          </a:ln>
          <a:effectLst>
            <a:outerShdw dist="28398" dir="3806097" algn="ctr" rotWithShape="0">
              <a:srgbClr val="243F60">
                <a:alpha val="50000"/>
              </a:srgbClr>
            </a:outerShdw>
          </a:effectLst>
        </p:spPr>
        <p:txBody>
          <a:bodyPr/>
          <a:lstStyle/>
          <a:p>
            <a:pPr>
              <a:defRPr/>
            </a:pPr>
            <a:endParaRPr lang="en-US">
              <a:latin typeface="Times New Roman" pitchFamily="18" charset="0"/>
              <a:ea typeface="+mn-ea"/>
            </a:endParaRPr>
          </a:p>
        </p:txBody>
      </p:sp>
      <p:sp>
        <p:nvSpPr>
          <p:cNvPr id="81" name="Oval 27"/>
          <p:cNvSpPr>
            <a:spLocks noChangeArrowheads="1"/>
          </p:cNvSpPr>
          <p:nvPr/>
        </p:nvSpPr>
        <p:spPr bwMode="auto">
          <a:xfrm>
            <a:off x="8262672" y="29437264"/>
            <a:ext cx="460375" cy="458787"/>
          </a:xfrm>
          <a:prstGeom prst="ellipse">
            <a:avLst/>
          </a:prstGeom>
          <a:solidFill>
            <a:schemeClr val="tx1">
              <a:lumMod val="50000"/>
              <a:lumOff val="50000"/>
            </a:schemeClr>
          </a:solidFill>
          <a:ln w="25400">
            <a:solidFill>
              <a:schemeClr val="tx1"/>
            </a:solidFill>
            <a:round/>
            <a:headEnd/>
            <a:tailEnd/>
          </a:ln>
          <a:effectLst>
            <a:outerShdw dist="28398" dir="3806097" algn="ctr" rotWithShape="0">
              <a:srgbClr val="243F60">
                <a:alpha val="50000"/>
              </a:srgbClr>
            </a:outerShdw>
          </a:effectLst>
        </p:spPr>
        <p:txBody>
          <a:bodyPr/>
          <a:lstStyle/>
          <a:p>
            <a:pPr>
              <a:defRPr/>
            </a:pPr>
            <a:endParaRPr lang="en-US">
              <a:latin typeface="Times New Roman" pitchFamily="18" charset="0"/>
              <a:ea typeface="+mn-ea"/>
            </a:endParaRPr>
          </a:p>
        </p:txBody>
      </p:sp>
      <p:sp>
        <p:nvSpPr>
          <p:cNvPr id="82" name="Oval 27"/>
          <p:cNvSpPr>
            <a:spLocks noChangeArrowheads="1"/>
          </p:cNvSpPr>
          <p:nvPr/>
        </p:nvSpPr>
        <p:spPr bwMode="auto">
          <a:xfrm>
            <a:off x="7607034" y="29437264"/>
            <a:ext cx="458788" cy="458787"/>
          </a:xfrm>
          <a:prstGeom prst="ellipse">
            <a:avLst/>
          </a:prstGeom>
          <a:solidFill>
            <a:schemeClr val="tx1">
              <a:lumMod val="50000"/>
              <a:lumOff val="50000"/>
            </a:schemeClr>
          </a:solidFill>
          <a:ln w="25400">
            <a:solidFill>
              <a:schemeClr val="tx1"/>
            </a:solidFill>
            <a:round/>
            <a:headEnd/>
            <a:tailEnd/>
          </a:ln>
          <a:effectLst>
            <a:outerShdw dist="28398" dir="3806097" algn="ctr" rotWithShape="0">
              <a:srgbClr val="243F60">
                <a:alpha val="50000"/>
              </a:srgbClr>
            </a:outerShdw>
          </a:effectLst>
        </p:spPr>
        <p:txBody>
          <a:bodyPr/>
          <a:lstStyle/>
          <a:p>
            <a:pPr>
              <a:defRPr/>
            </a:pPr>
            <a:endParaRPr lang="en-US">
              <a:latin typeface="Times New Roman" pitchFamily="18" charset="0"/>
              <a:ea typeface="+mn-ea"/>
            </a:endParaRPr>
          </a:p>
        </p:txBody>
      </p:sp>
      <p:sp>
        <p:nvSpPr>
          <p:cNvPr id="83" name="Oval 27"/>
          <p:cNvSpPr>
            <a:spLocks noChangeArrowheads="1"/>
          </p:cNvSpPr>
          <p:nvPr/>
        </p:nvSpPr>
        <p:spPr bwMode="auto">
          <a:xfrm>
            <a:off x="9521559" y="29437264"/>
            <a:ext cx="458788" cy="458787"/>
          </a:xfrm>
          <a:prstGeom prst="ellipse">
            <a:avLst/>
          </a:prstGeom>
          <a:solidFill>
            <a:schemeClr val="tx1">
              <a:lumMod val="50000"/>
              <a:lumOff val="50000"/>
            </a:schemeClr>
          </a:solidFill>
          <a:ln w="25400">
            <a:solidFill>
              <a:schemeClr val="tx1"/>
            </a:solidFill>
            <a:round/>
            <a:headEnd/>
            <a:tailEnd/>
          </a:ln>
          <a:effectLst>
            <a:outerShdw dist="28398" dir="3806097" algn="ctr" rotWithShape="0">
              <a:srgbClr val="243F60">
                <a:alpha val="50000"/>
              </a:srgbClr>
            </a:outerShdw>
          </a:effectLst>
        </p:spPr>
        <p:txBody>
          <a:bodyPr/>
          <a:lstStyle/>
          <a:p>
            <a:pPr>
              <a:defRPr/>
            </a:pPr>
            <a:endParaRPr lang="en-US">
              <a:latin typeface="Times New Roman" pitchFamily="18" charset="0"/>
              <a:ea typeface="+mn-ea"/>
            </a:endParaRPr>
          </a:p>
        </p:txBody>
      </p:sp>
      <p:sp>
        <p:nvSpPr>
          <p:cNvPr id="84" name="Oval 27"/>
          <p:cNvSpPr>
            <a:spLocks noChangeArrowheads="1"/>
          </p:cNvSpPr>
          <p:nvPr/>
        </p:nvSpPr>
        <p:spPr bwMode="auto">
          <a:xfrm>
            <a:off x="8864334" y="29437264"/>
            <a:ext cx="460375" cy="458787"/>
          </a:xfrm>
          <a:prstGeom prst="ellipse">
            <a:avLst/>
          </a:prstGeom>
          <a:solidFill>
            <a:schemeClr val="tx1">
              <a:lumMod val="50000"/>
              <a:lumOff val="50000"/>
            </a:schemeClr>
          </a:solidFill>
          <a:ln w="25400">
            <a:solidFill>
              <a:schemeClr val="tx1"/>
            </a:solidFill>
            <a:round/>
            <a:headEnd/>
            <a:tailEnd/>
          </a:ln>
          <a:effectLst>
            <a:outerShdw dist="28398" dir="3806097" algn="ctr" rotWithShape="0">
              <a:srgbClr val="243F60">
                <a:alpha val="50000"/>
              </a:srgbClr>
            </a:outerShdw>
          </a:effectLst>
        </p:spPr>
        <p:txBody>
          <a:bodyPr/>
          <a:lstStyle/>
          <a:p>
            <a:pPr>
              <a:defRPr/>
            </a:pPr>
            <a:endParaRPr lang="en-US">
              <a:latin typeface="Times New Roman" pitchFamily="18" charset="0"/>
              <a:ea typeface="+mn-ea"/>
            </a:endParaRPr>
          </a:p>
        </p:txBody>
      </p:sp>
      <p:sp>
        <p:nvSpPr>
          <p:cNvPr id="85" name="Oval 27"/>
          <p:cNvSpPr>
            <a:spLocks noChangeArrowheads="1"/>
          </p:cNvSpPr>
          <p:nvPr/>
        </p:nvSpPr>
        <p:spPr bwMode="auto">
          <a:xfrm>
            <a:off x="10123222" y="29437264"/>
            <a:ext cx="460375" cy="458787"/>
          </a:xfrm>
          <a:prstGeom prst="ellipse">
            <a:avLst/>
          </a:prstGeom>
          <a:solidFill>
            <a:schemeClr val="tx1">
              <a:lumMod val="50000"/>
              <a:lumOff val="50000"/>
            </a:schemeClr>
          </a:solidFill>
          <a:ln w="25400">
            <a:solidFill>
              <a:schemeClr val="tx1"/>
            </a:solidFill>
            <a:round/>
            <a:headEnd/>
            <a:tailEnd/>
          </a:ln>
          <a:effectLst>
            <a:outerShdw dist="28398" dir="3806097" algn="ctr" rotWithShape="0">
              <a:srgbClr val="243F60">
                <a:alpha val="50000"/>
              </a:srgbClr>
            </a:outerShdw>
          </a:effectLst>
        </p:spPr>
        <p:txBody>
          <a:bodyPr/>
          <a:lstStyle/>
          <a:p>
            <a:pPr>
              <a:defRPr/>
            </a:pPr>
            <a:endParaRPr lang="en-US">
              <a:latin typeface="Times New Roman" pitchFamily="18" charset="0"/>
              <a:ea typeface="+mn-ea"/>
            </a:endParaRPr>
          </a:p>
        </p:txBody>
      </p:sp>
      <p:sp>
        <p:nvSpPr>
          <p:cNvPr id="86" name="TextBox 85"/>
          <p:cNvSpPr txBox="1">
            <a:spLocks noChangeArrowheads="1"/>
          </p:cNvSpPr>
          <p:nvPr/>
        </p:nvSpPr>
        <p:spPr bwMode="auto">
          <a:xfrm>
            <a:off x="11190028" y="28933451"/>
            <a:ext cx="328797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300">
                <a:solidFill>
                  <a:schemeClr val="tx1"/>
                </a:solidFill>
                <a:latin typeface="Times New Roman" charset="0"/>
                <a:ea typeface="ＭＳ Ｐゴシック" charset="0"/>
                <a:cs typeface="Arial" charset="0"/>
              </a:defRPr>
            </a:lvl1pPr>
            <a:lvl2pPr marL="742950" indent="-285750" eaLnBrk="0" hangingPunct="0">
              <a:defRPr sz="1300">
                <a:solidFill>
                  <a:schemeClr val="tx1"/>
                </a:solidFill>
                <a:latin typeface="Times New Roman" charset="0"/>
                <a:ea typeface="Arial" charset="0"/>
                <a:cs typeface="Arial" charset="0"/>
              </a:defRPr>
            </a:lvl2pPr>
            <a:lvl3pPr marL="1143000" indent="-228600" eaLnBrk="0" hangingPunct="0">
              <a:defRPr sz="1300">
                <a:solidFill>
                  <a:schemeClr val="tx1"/>
                </a:solidFill>
                <a:latin typeface="Times New Roman" charset="0"/>
                <a:ea typeface="Arial" charset="0"/>
                <a:cs typeface="Arial" charset="0"/>
              </a:defRPr>
            </a:lvl3pPr>
            <a:lvl4pPr marL="1600200" indent="-228600" eaLnBrk="0" hangingPunct="0">
              <a:defRPr sz="1300">
                <a:solidFill>
                  <a:schemeClr val="tx1"/>
                </a:solidFill>
                <a:latin typeface="Times New Roman" charset="0"/>
                <a:ea typeface="Arial" charset="0"/>
                <a:cs typeface="Arial" charset="0"/>
              </a:defRPr>
            </a:lvl4pPr>
            <a:lvl5pPr marL="2057400" indent="-228600" eaLnBrk="0" hangingPunct="0">
              <a:defRPr sz="13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13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13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13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1300">
                <a:solidFill>
                  <a:schemeClr val="tx1"/>
                </a:solidFill>
                <a:latin typeface="Times New Roman" charset="0"/>
                <a:ea typeface="Arial" charset="0"/>
                <a:cs typeface="Arial" charset="0"/>
              </a:defRPr>
            </a:lvl9pPr>
          </a:lstStyle>
          <a:p>
            <a:pPr eaLnBrk="1" hangingPunct="1"/>
            <a:r>
              <a:rPr lang="en-US" sz="3000" b="1" dirty="0">
                <a:solidFill>
                  <a:srgbClr val="FF0000"/>
                </a:solidFill>
              </a:rPr>
              <a:t>Number </a:t>
            </a:r>
            <a:r>
              <a:rPr lang="en-US" sz="3000" b="1" dirty="0" smtClean="0">
                <a:solidFill>
                  <a:srgbClr val="FF0000"/>
                </a:solidFill>
              </a:rPr>
              <a:t> of input </a:t>
            </a:r>
          </a:p>
          <a:p>
            <a:pPr eaLnBrk="1" hangingPunct="1"/>
            <a:r>
              <a:rPr lang="en-US" sz="3000" b="1" dirty="0" smtClean="0">
                <a:solidFill>
                  <a:srgbClr val="FF0000"/>
                </a:solidFill>
              </a:rPr>
              <a:t>channels </a:t>
            </a:r>
            <a:r>
              <a:rPr lang="en-US" sz="3000" b="1" dirty="0">
                <a:solidFill>
                  <a:srgbClr val="FF0000"/>
                </a:solidFill>
              </a:rPr>
              <a:t>= 3</a:t>
            </a:r>
          </a:p>
        </p:txBody>
      </p:sp>
      <p:cxnSp>
        <p:nvCxnSpPr>
          <p:cNvPr id="87" name="Straight Connector 86"/>
          <p:cNvCxnSpPr/>
          <p:nvPr/>
        </p:nvCxnSpPr>
        <p:spPr bwMode="auto">
          <a:xfrm>
            <a:off x="10481716" y="29067376"/>
            <a:ext cx="620712" cy="739775"/>
          </a:xfrm>
          <a:prstGeom prst="line">
            <a:avLst/>
          </a:prstGeom>
          <a:ln w="44450">
            <a:solidFill>
              <a:schemeClr val="bg2">
                <a:lumMod val="10000"/>
              </a:schemeClr>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bwMode="auto">
          <a:xfrm flipH="1" flipV="1">
            <a:off x="5486400" y="24297753"/>
            <a:ext cx="17707" cy="5509398"/>
          </a:xfrm>
          <a:prstGeom prst="line">
            <a:avLst/>
          </a:prstGeom>
          <a:ln w="44450">
            <a:solidFill>
              <a:schemeClr val="bg2">
                <a:lumMod val="10000"/>
              </a:schemeClr>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sp>
        <p:nvSpPr>
          <p:cNvPr id="89" name="TextBox 577"/>
          <p:cNvSpPr txBox="1">
            <a:spLocks noChangeArrowheads="1"/>
          </p:cNvSpPr>
          <p:nvPr/>
        </p:nvSpPr>
        <p:spPr bwMode="auto">
          <a:xfrm rot="16200000">
            <a:off x="4307501" y="27698367"/>
            <a:ext cx="1916245" cy="553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300">
                <a:solidFill>
                  <a:schemeClr val="tx1"/>
                </a:solidFill>
                <a:latin typeface="Times New Roman" charset="0"/>
                <a:ea typeface="ＭＳ Ｐゴシック" charset="0"/>
                <a:cs typeface="Arial" charset="0"/>
              </a:defRPr>
            </a:lvl1pPr>
            <a:lvl2pPr marL="742950" indent="-285750" eaLnBrk="0" hangingPunct="0">
              <a:defRPr sz="1300">
                <a:solidFill>
                  <a:schemeClr val="tx1"/>
                </a:solidFill>
                <a:latin typeface="Times New Roman" charset="0"/>
                <a:ea typeface="Arial" charset="0"/>
                <a:cs typeface="Arial" charset="0"/>
              </a:defRPr>
            </a:lvl2pPr>
            <a:lvl3pPr marL="1143000" indent="-228600" eaLnBrk="0" hangingPunct="0">
              <a:defRPr sz="1300">
                <a:solidFill>
                  <a:schemeClr val="tx1"/>
                </a:solidFill>
                <a:latin typeface="Times New Roman" charset="0"/>
                <a:ea typeface="Arial" charset="0"/>
                <a:cs typeface="Arial" charset="0"/>
              </a:defRPr>
            </a:lvl3pPr>
            <a:lvl4pPr marL="1600200" indent="-228600" eaLnBrk="0" hangingPunct="0">
              <a:defRPr sz="1300">
                <a:solidFill>
                  <a:schemeClr val="tx1"/>
                </a:solidFill>
                <a:latin typeface="Times New Roman" charset="0"/>
                <a:ea typeface="Arial" charset="0"/>
                <a:cs typeface="Arial" charset="0"/>
              </a:defRPr>
            </a:lvl4pPr>
            <a:lvl5pPr marL="2057400" indent="-228600" eaLnBrk="0" hangingPunct="0">
              <a:defRPr sz="13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13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13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13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1300">
                <a:solidFill>
                  <a:schemeClr val="tx1"/>
                </a:solidFill>
                <a:latin typeface="Times New Roman" charset="0"/>
                <a:ea typeface="Arial" charset="0"/>
                <a:cs typeface="Arial" charset="0"/>
              </a:defRPr>
            </a:lvl9pPr>
          </a:lstStyle>
          <a:p>
            <a:pPr eaLnBrk="1" hangingPunct="1"/>
            <a:r>
              <a:rPr lang="en-US" sz="3000" b="1" dirty="0" smtClean="0"/>
              <a:t>One layer</a:t>
            </a:r>
            <a:endParaRPr lang="en-US" sz="3000" b="1" dirty="0"/>
          </a:p>
        </p:txBody>
      </p:sp>
      <p:cxnSp>
        <p:nvCxnSpPr>
          <p:cNvPr id="90" name="Straight Connector 89"/>
          <p:cNvCxnSpPr/>
          <p:nvPr/>
        </p:nvCxnSpPr>
        <p:spPr bwMode="auto">
          <a:xfrm>
            <a:off x="8605052" y="28941022"/>
            <a:ext cx="1641475" cy="0"/>
          </a:xfrm>
          <a:prstGeom prst="line">
            <a:avLst/>
          </a:prstGeom>
          <a:ln w="44450">
            <a:solidFill>
              <a:schemeClr val="bg2">
                <a:lumMod val="10000"/>
              </a:schemeClr>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sp>
        <p:nvSpPr>
          <p:cNvPr id="91" name="TextBox 577"/>
          <p:cNvSpPr txBox="1">
            <a:spLocks noChangeArrowheads="1"/>
          </p:cNvSpPr>
          <p:nvPr/>
        </p:nvSpPr>
        <p:spPr bwMode="auto">
          <a:xfrm>
            <a:off x="8414093" y="28411935"/>
            <a:ext cx="3309640" cy="553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Times New Roman" charset="0"/>
                <a:ea typeface="ＭＳ Ｐゴシック" charset="0"/>
                <a:cs typeface="Arial" charset="0"/>
              </a:defRPr>
            </a:lvl1pPr>
            <a:lvl2pPr marL="742950" indent="-285750" eaLnBrk="0" hangingPunct="0">
              <a:defRPr sz="1300">
                <a:solidFill>
                  <a:schemeClr val="tx1"/>
                </a:solidFill>
                <a:latin typeface="Times New Roman" charset="0"/>
                <a:ea typeface="Arial" charset="0"/>
                <a:cs typeface="Arial" charset="0"/>
              </a:defRPr>
            </a:lvl2pPr>
            <a:lvl3pPr marL="1143000" indent="-228600" eaLnBrk="0" hangingPunct="0">
              <a:defRPr sz="1300">
                <a:solidFill>
                  <a:schemeClr val="tx1"/>
                </a:solidFill>
                <a:latin typeface="Times New Roman" charset="0"/>
                <a:ea typeface="Arial" charset="0"/>
                <a:cs typeface="Arial" charset="0"/>
              </a:defRPr>
            </a:lvl3pPr>
            <a:lvl4pPr marL="1600200" indent="-228600" eaLnBrk="0" hangingPunct="0">
              <a:defRPr sz="1300">
                <a:solidFill>
                  <a:schemeClr val="tx1"/>
                </a:solidFill>
                <a:latin typeface="Times New Roman" charset="0"/>
                <a:ea typeface="Arial" charset="0"/>
                <a:cs typeface="Arial" charset="0"/>
              </a:defRPr>
            </a:lvl4pPr>
            <a:lvl5pPr marL="2057400" indent="-228600" eaLnBrk="0" hangingPunct="0">
              <a:defRPr sz="13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13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13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13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1300">
                <a:solidFill>
                  <a:schemeClr val="tx1"/>
                </a:solidFill>
                <a:latin typeface="Times New Roman" charset="0"/>
                <a:ea typeface="Arial" charset="0"/>
                <a:cs typeface="Arial" charset="0"/>
              </a:defRPr>
            </a:lvl9pPr>
          </a:lstStyle>
          <a:p>
            <a:pPr eaLnBrk="1" hangingPunct="1"/>
            <a:r>
              <a:rPr lang="en-US" sz="3000" b="1" dirty="0" smtClean="0">
                <a:solidFill>
                  <a:srgbClr val="FF0000"/>
                </a:solidFill>
              </a:rPr>
              <a:t>RF size = 18</a:t>
            </a:r>
            <a:endParaRPr lang="en-US" sz="3000" b="1" dirty="0">
              <a:solidFill>
                <a:srgbClr val="FF0000"/>
              </a:solidFill>
            </a:endParaRPr>
          </a:p>
        </p:txBody>
      </p:sp>
      <p:cxnSp>
        <p:nvCxnSpPr>
          <p:cNvPr id="92" name="Straight Arrow Connector 91"/>
          <p:cNvCxnSpPr/>
          <p:nvPr/>
        </p:nvCxnSpPr>
        <p:spPr>
          <a:xfrm flipV="1">
            <a:off x="8236744" y="21935553"/>
            <a:ext cx="0" cy="736836"/>
          </a:xfrm>
          <a:prstGeom prst="straightConnector1">
            <a:avLst/>
          </a:prstGeom>
          <a:ln w="635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93" name="TextBox 581"/>
          <p:cNvSpPr txBox="1">
            <a:spLocks noChangeArrowheads="1"/>
          </p:cNvSpPr>
          <p:nvPr/>
        </p:nvSpPr>
        <p:spPr bwMode="auto">
          <a:xfrm>
            <a:off x="5607218" y="22849953"/>
            <a:ext cx="5670382" cy="1024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300">
                <a:solidFill>
                  <a:schemeClr val="tx1"/>
                </a:solidFill>
                <a:latin typeface="Times New Roman" charset="0"/>
                <a:ea typeface="ＭＳ Ｐゴシック" charset="0"/>
                <a:cs typeface="Arial" charset="0"/>
              </a:defRPr>
            </a:lvl1pPr>
            <a:lvl2pPr marL="742950" indent="-285750" eaLnBrk="0" hangingPunct="0">
              <a:defRPr sz="1300">
                <a:solidFill>
                  <a:schemeClr val="tx1"/>
                </a:solidFill>
                <a:latin typeface="Times New Roman" charset="0"/>
                <a:ea typeface="Arial" charset="0"/>
                <a:cs typeface="Arial" charset="0"/>
              </a:defRPr>
            </a:lvl2pPr>
            <a:lvl3pPr marL="1143000" indent="-228600" eaLnBrk="0" hangingPunct="0">
              <a:defRPr sz="1300">
                <a:solidFill>
                  <a:schemeClr val="tx1"/>
                </a:solidFill>
                <a:latin typeface="Times New Roman" charset="0"/>
                <a:ea typeface="Arial" charset="0"/>
                <a:cs typeface="Arial" charset="0"/>
              </a:defRPr>
            </a:lvl3pPr>
            <a:lvl4pPr marL="1600200" indent="-228600" eaLnBrk="0" hangingPunct="0">
              <a:defRPr sz="1300">
                <a:solidFill>
                  <a:schemeClr val="tx1"/>
                </a:solidFill>
                <a:latin typeface="Times New Roman" charset="0"/>
                <a:ea typeface="Arial" charset="0"/>
                <a:cs typeface="Arial" charset="0"/>
              </a:defRPr>
            </a:lvl4pPr>
            <a:lvl5pPr marL="2057400" indent="-228600" eaLnBrk="0" hangingPunct="0">
              <a:defRPr sz="13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13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13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13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1300">
                <a:solidFill>
                  <a:schemeClr val="tx1"/>
                </a:solidFill>
                <a:latin typeface="Times New Roman" charset="0"/>
                <a:ea typeface="Arial" charset="0"/>
                <a:cs typeface="Arial" charset="0"/>
              </a:defRPr>
            </a:lvl9pPr>
          </a:lstStyle>
          <a:p>
            <a:pPr eaLnBrk="1" hangingPunct="1"/>
            <a:r>
              <a:rPr lang="en-US" sz="3000" b="1" dirty="0" smtClean="0"/>
              <a:t>Input to another layer above </a:t>
            </a:r>
          </a:p>
          <a:p>
            <a:pPr eaLnBrk="1" hangingPunct="1"/>
            <a:r>
              <a:rPr lang="en-US" sz="3000" b="1" dirty="0"/>
              <a:t> </a:t>
            </a:r>
            <a:r>
              <a:rPr lang="en-US" sz="3000" b="1" dirty="0" smtClean="0"/>
              <a:t>   (image with 8 channels)</a:t>
            </a:r>
            <a:endParaRPr lang="en-US" sz="3000" b="1" dirty="0"/>
          </a:p>
        </p:txBody>
      </p:sp>
      <p:sp>
        <p:nvSpPr>
          <p:cNvPr id="94" name="TextBox 577"/>
          <p:cNvSpPr txBox="1">
            <a:spLocks noChangeArrowheads="1"/>
          </p:cNvSpPr>
          <p:nvPr/>
        </p:nvSpPr>
        <p:spPr bwMode="auto">
          <a:xfrm>
            <a:off x="5602476" y="28263213"/>
            <a:ext cx="773793" cy="553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300">
                <a:solidFill>
                  <a:schemeClr val="tx1"/>
                </a:solidFill>
                <a:latin typeface="Times New Roman" charset="0"/>
                <a:ea typeface="ＭＳ Ｐゴシック" charset="0"/>
                <a:cs typeface="Arial" charset="0"/>
              </a:defRPr>
            </a:lvl1pPr>
            <a:lvl2pPr marL="742950" indent="-285750" eaLnBrk="0" hangingPunct="0">
              <a:defRPr sz="1300">
                <a:solidFill>
                  <a:schemeClr val="tx1"/>
                </a:solidFill>
                <a:latin typeface="Times New Roman" charset="0"/>
                <a:ea typeface="Arial" charset="0"/>
                <a:cs typeface="Arial" charset="0"/>
              </a:defRPr>
            </a:lvl2pPr>
            <a:lvl3pPr marL="1143000" indent="-228600" eaLnBrk="0" hangingPunct="0">
              <a:defRPr sz="1300">
                <a:solidFill>
                  <a:schemeClr val="tx1"/>
                </a:solidFill>
                <a:latin typeface="Times New Roman" charset="0"/>
                <a:ea typeface="Arial" charset="0"/>
                <a:cs typeface="Arial" charset="0"/>
              </a:defRPr>
            </a:lvl3pPr>
            <a:lvl4pPr marL="1600200" indent="-228600" eaLnBrk="0" hangingPunct="0">
              <a:defRPr sz="1300">
                <a:solidFill>
                  <a:schemeClr val="tx1"/>
                </a:solidFill>
                <a:latin typeface="Times New Roman" charset="0"/>
                <a:ea typeface="Arial" charset="0"/>
                <a:cs typeface="Arial" charset="0"/>
              </a:defRPr>
            </a:lvl4pPr>
            <a:lvl5pPr marL="2057400" indent="-228600" eaLnBrk="0" hangingPunct="0">
              <a:defRPr sz="13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13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13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13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1300">
                <a:solidFill>
                  <a:schemeClr val="tx1"/>
                </a:solidFill>
                <a:latin typeface="Times New Roman" charset="0"/>
                <a:ea typeface="Arial" charset="0"/>
                <a:cs typeface="Arial" charset="0"/>
              </a:defRPr>
            </a:lvl9pPr>
          </a:lstStyle>
          <a:p>
            <a:pPr eaLnBrk="1" hangingPunct="1"/>
            <a:r>
              <a:rPr lang="en-US" sz="3000" b="1" dirty="0"/>
              <a:t>W</a:t>
            </a:r>
          </a:p>
        </p:txBody>
      </p:sp>
      <p:sp>
        <p:nvSpPr>
          <p:cNvPr id="95" name="TextBox 577"/>
          <p:cNvSpPr txBox="1">
            <a:spLocks noChangeArrowheads="1"/>
          </p:cNvSpPr>
          <p:nvPr/>
        </p:nvSpPr>
        <p:spPr bwMode="auto">
          <a:xfrm>
            <a:off x="5591540" y="26802890"/>
            <a:ext cx="773793" cy="553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300">
                <a:solidFill>
                  <a:schemeClr val="tx1"/>
                </a:solidFill>
                <a:latin typeface="Times New Roman" charset="0"/>
                <a:ea typeface="ＭＳ Ｐゴシック" charset="0"/>
                <a:cs typeface="Arial" charset="0"/>
              </a:defRPr>
            </a:lvl1pPr>
            <a:lvl2pPr marL="742950" indent="-285750" eaLnBrk="0" hangingPunct="0">
              <a:defRPr sz="1300">
                <a:solidFill>
                  <a:schemeClr val="tx1"/>
                </a:solidFill>
                <a:latin typeface="Times New Roman" charset="0"/>
                <a:ea typeface="Arial" charset="0"/>
                <a:cs typeface="Arial" charset="0"/>
              </a:defRPr>
            </a:lvl2pPr>
            <a:lvl3pPr marL="1143000" indent="-228600" eaLnBrk="0" hangingPunct="0">
              <a:defRPr sz="1300">
                <a:solidFill>
                  <a:schemeClr val="tx1"/>
                </a:solidFill>
                <a:latin typeface="Times New Roman" charset="0"/>
                <a:ea typeface="Arial" charset="0"/>
                <a:cs typeface="Arial" charset="0"/>
              </a:defRPr>
            </a:lvl3pPr>
            <a:lvl4pPr marL="1600200" indent="-228600" eaLnBrk="0" hangingPunct="0">
              <a:defRPr sz="1300">
                <a:solidFill>
                  <a:schemeClr val="tx1"/>
                </a:solidFill>
                <a:latin typeface="Times New Roman" charset="0"/>
                <a:ea typeface="Arial" charset="0"/>
                <a:cs typeface="Arial" charset="0"/>
              </a:defRPr>
            </a:lvl4pPr>
            <a:lvl5pPr marL="2057400" indent="-228600" eaLnBrk="0" hangingPunct="0">
              <a:defRPr sz="13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13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13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13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1300">
                <a:solidFill>
                  <a:schemeClr val="tx1"/>
                </a:solidFill>
                <a:latin typeface="Times New Roman" charset="0"/>
                <a:ea typeface="Arial" charset="0"/>
                <a:cs typeface="Arial" charset="0"/>
              </a:defRPr>
            </a:lvl9pPr>
          </a:lstStyle>
          <a:p>
            <a:pPr eaLnBrk="1" hangingPunct="1"/>
            <a:r>
              <a:rPr lang="en-US" sz="3000" b="1" dirty="0" smtClean="0"/>
              <a:t>H</a:t>
            </a:r>
            <a:endParaRPr lang="en-US" sz="3000" b="1" dirty="0"/>
          </a:p>
        </p:txBody>
      </p:sp>
      <p:sp>
        <p:nvSpPr>
          <p:cNvPr id="96" name="Oval 48"/>
          <p:cNvSpPr>
            <a:spLocks noChangeArrowheads="1"/>
          </p:cNvSpPr>
          <p:nvPr/>
        </p:nvSpPr>
        <p:spPr bwMode="auto">
          <a:xfrm>
            <a:off x="8153400" y="24202828"/>
            <a:ext cx="459520" cy="459459"/>
          </a:xfrm>
          <a:prstGeom prst="ellipse">
            <a:avLst/>
          </a:prstGeom>
          <a:ln>
            <a:headEnd/>
            <a:tailEnd/>
          </a:ln>
        </p:spPr>
        <p:style>
          <a:lnRef idx="0">
            <a:schemeClr val="accent5"/>
          </a:lnRef>
          <a:fillRef idx="3">
            <a:schemeClr val="accent5"/>
          </a:fillRef>
          <a:effectRef idx="3">
            <a:schemeClr val="accent5"/>
          </a:effectRef>
          <a:fontRef idx="minor">
            <a:schemeClr val="lt1"/>
          </a:fontRef>
        </p:style>
        <p:txBody>
          <a:bodyPr/>
          <a:lstStyle/>
          <a:p>
            <a:endParaRPr lang="en-US"/>
          </a:p>
        </p:txBody>
      </p:sp>
      <p:cxnSp>
        <p:nvCxnSpPr>
          <p:cNvPr id="97" name="Straight Arrow Connector 96"/>
          <p:cNvCxnSpPr>
            <a:stCxn id="52" idx="0"/>
            <a:endCxn id="103" idx="4"/>
          </p:cNvCxnSpPr>
          <p:nvPr/>
        </p:nvCxnSpPr>
        <p:spPr bwMode="auto">
          <a:xfrm flipV="1">
            <a:off x="7309056" y="24771152"/>
            <a:ext cx="1183277" cy="1206419"/>
          </a:xfrm>
          <a:prstGeom prst="straightConnector1">
            <a:avLst/>
          </a:prstGeom>
          <a:ln w="38100">
            <a:solidFill>
              <a:schemeClr val="tx1">
                <a:alpha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stCxn id="52" idx="0"/>
            <a:endCxn id="102" idx="4"/>
          </p:cNvCxnSpPr>
          <p:nvPr/>
        </p:nvCxnSpPr>
        <p:spPr bwMode="auto">
          <a:xfrm flipV="1">
            <a:off x="7309056" y="24771152"/>
            <a:ext cx="572149" cy="1206419"/>
          </a:xfrm>
          <a:prstGeom prst="straightConnector1">
            <a:avLst/>
          </a:prstGeom>
          <a:ln w="38100">
            <a:solidFill>
              <a:schemeClr val="tx1">
                <a:alpha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a:stCxn id="55" idx="0"/>
            <a:endCxn id="103" idx="4"/>
          </p:cNvCxnSpPr>
          <p:nvPr/>
        </p:nvCxnSpPr>
        <p:spPr bwMode="auto">
          <a:xfrm flipV="1">
            <a:off x="7965514" y="24771152"/>
            <a:ext cx="526819" cy="1206419"/>
          </a:xfrm>
          <a:prstGeom prst="straightConnector1">
            <a:avLst/>
          </a:prstGeom>
          <a:ln w="38100">
            <a:solidFill>
              <a:schemeClr val="tx1">
                <a:alpha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a:stCxn id="55" idx="0"/>
            <a:endCxn id="102" idx="4"/>
          </p:cNvCxnSpPr>
          <p:nvPr/>
        </p:nvCxnSpPr>
        <p:spPr bwMode="auto">
          <a:xfrm flipH="1" flipV="1">
            <a:off x="7881205" y="24771152"/>
            <a:ext cx="84309" cy="1206419"/>
          </a:xfrm>
          <a:prstGeom prst="straightConnector1">
            <a:avLst/>
          </a:prstGeom>
          <a:ln w="38100">
            <a:solidFill>
              <a:schemeClr val="tx1">
                <a:alpha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a:stCxn id="5" idx="0"/>
            <a:endCxn id="103" idx="4"/>
          </p:cNvCxnSpPr>
          <p:nvPr/>
        </p:nvCxnSpPr>
        <p:spPr bwMode="auto">
          <a:xfrm flipH="1" flipV="1">
            <a:off x="8492333" y="24771152"/>
            <a:ext cx="74934" cy="1206419"/>
          </a:xfrm>
          <a:prstGeom prst="straightConnector1">
            <a:avLst/>
          </a:prstGeom>
          <a:ln w="38100">
            <a:solidFill>
              <a:schemeClr val="tx1">
                <a:alpha val="50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102" name="Oval 24"/>
          <p:cNvSpPr>
            <a:spLocks noChangeArrowheads="1"/>
          </p:cNvSpPr>
          <p:nvPr/>
        </p:nvSpPr>
        <p:spPr bwMode="auto">
          <a:xfrm>
            <a:off x="7651017" y="24312365"/>
            <a:ext cx="460375" cy="458787"/>
          </a:xfrm>
          <a:prstGeom prst="ellipse">
            <a:avLst/>
          </a:prstGeom>
          <a:solidFill>
            <a:srgbClr val="8064A2"/>
          </a:solidFill>
          <a:ln w="25400">
            <a:solidFill>
              <a:srgbClr val="3F3151"/>
            </a:solidFill>
            <a:round/>
            <a:headEnd/>
            <a:tailEnd/>
          </a:ln>
          <a:effectLst>
            <a:outerShdw blurRad="63500" dist="29783" dir="3885598" algn="ctr" rotWithShape="0">
              <a:srgbClr val="3F3151">
                <a:alpha val="50000"/>
              </a:srgbClr>
            </a:outerShdw>
          </a:effectLst>
        </p:spPr>
        <p:txBody>
          <a:bodyPr/>
          <a:lstStyle/>
          <a:p>
            <a:endParaRPr lang="en-US"/>
          </a:p>
        </p:txBody>
      </p:sp>
      <p:sp>
        <p:nvSpPr>
          <p:cNvPr id="103" name="Oval 24"/>
          <p:cNvSpPr>
            <a:spLocks noChangeArrowheads="1"/>
          </p:cNvSpPr>
          <p:nvPr/>
        </p:nvSpPr>
        <p:spPr bwMode="auto">
          <a:xfrm>
            <a:off x="8262145" y="24312365"/>
            <a:ext cx="460375" cy="458787"/>
          </a:xfrm>
          <a:prstGeom prst="ellipse">
            <a:avLst/>
          </a:prstGeom>
          <a:solidFill>
            <a:srgbClr val="8064A2"/>
          </a:solidFill>
          <a:ln w="25400">
            <a:solidFill>
              <a:srgbClr val="3F3151"/>
            </a:solidFill>
            <a:round/>
            <a:headEnd/>
            <a:tailEnd/>
          </a:ln>
          <a:effectLst>
            <a:outerShdw blurRad="63500" dist="29783" dir="3885598" algn="ctr" rotWithShape="0">
              <a:srgbClr val="3F3151">
                <a:alpha val="50000"/>
              </a:srgbClr>
            </a:outerShdw>
          </a:effectLst>
        </p:spPr>
        <p:txBody>
          <a:bodyPr/>
          <a:lstStyle/>
          <a:p>
            <a:endParaRPr lang="en-US"/>
          </a:p>
        </p:txBody>
      </p:sp>
      <p:sp>
        <p:nvSpPr>
          <p:cNvPr id="104" name="Oval 48"/>
          <p:cNvSpPr>
            <a:spLocks noChangeArrowheads="1"/>
          </p:cNvSpPr>
          <p:nvPr/>
        </p:nvSpPr>
        <p:spPr bwMode="auto">
          <a:xfrm>
            <a:off x="7542182" y="24202828"/>
            <a:ext cx="459520" cy="459459"/>
          </a:xfrm>
          <a:prstGeom prst="ellipse">
            <a:avLst/>
          </a:prstGeom>
          <a:ln>
            <a:headEnd/>
            <a:tailEnd/>
          </a:ln>
        </p:spPr>
        <p:style>
          <a:lnRef idx="0">
            <a:schemeClr val="accent5"/>
          </a:lnRef>
          <a:fillRef idx="3">
            <a:schemeClr val="accent5"/>
          </a:fillRef>
          <a:effectRef idx="3">
            <a:schemeClr val="accent5"/>
          </a:effectRef>
          <a:fontRef idx="minor">
            <a:schemeClr val="lt1"/>
          </a:fontRef>
        </p:style>
        <p:txBody>
          <a:bodyPr/>
          <a:lstStyle/>
          <a:p>
            <a:endParaRPr lang="en-US"/>
          </a:p>
        </p:txBody>
      </p:sp>
      <p:sp>
        <p:nvSpPr>
          <p:cNvPr id="105" name="Oval 49"/>
          <p:cNvSpPr>
            <a:spLocks noChangeArrowheads="1"/>
          </p:cNvSpPr>
          <p:nvPr/>
        </p:nvSpPr>
        <p:spPr bwMode="auto">
          <a:xfrm>
            <a:off x="7651591" y="24312223"/>
            <a:ext cx="459520" cy="459459"/>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a:lstStyle/>
          <a:p>
            <a:endParaRPr lang="en-US"/>
          </a:p>
        </p:txBody>
      </p:sp>
      <p:sp>
        <p:nvSpPr>
          <p:cNvPr id="106" name="Oval 49"/>
          <p:cNvSpPr>
            <a:spLocks noChangeArrowheads="1"/>
          </p:cNvSpPr>
          <p:nvPr/>
        </p:nvSpPr>
        <p:spPr bwMode="auto">
          <a:xfrm>
            <a:off x="8262809" y="24312223"/>
            <a:ext cx="459520" cy="459459"/>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a:lstStyle/>
          <a:p>
            <a:endParaRPr lang="en-US"/>
          </a:p>
        </p:txBody>
      </p:sp>
      <p:cxnSp>
        <p:nvCxnSpPr>
          <p:cNvPr id="107" name="Straight Connector 106"/>
          <p:cNvCxnSpPr/>
          <p:nvPr/>
        </p:nvCxnSpPr>
        <p:spPr bwMode="auto">
          <a:xfrm>
            <a:off x="8839200" y="24221553"/>
            <a:ext cx="579756" cy="648613"/>
          </a:xfrm>
          <a:prstGeom prst="line">
            <a:avLst/>
          </a:prstGeom>
          <a:ln w="44450">
            <a:solidFill>
              <a:schemeClr val="bg2">
                <a:lumMod val="10000"/>
              </a:schemeClr>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a:stCxn id="5" idx="0"/>
            <a:endCxn id="102" idx="4"/>
          </p:cNvCxnSpPr>
          <p:nvPr/>
        </p:nvCxnSpPr>
        <p:spPr bwMode="auto">
          <a:xfrm flipH="1" flipV="1">
            <a:off x="7881205" y="24771152"/>
            <a:ext cx="686062" cy="1206419"/>
          </a:xfrm>
          <a:prstGeom prst="straightConnector1">
            <a:avLst/>
          </a:prstGeom>
          <a:ln w="38100">
            <a:solidFill>
              <a:schemeClr val="tx1">
                <a:alpha val="50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109" name="Oval 50"/>
          <p:cNvSpPr>
            <a:spLocks noChangeArrowheads="1"/>
          </p:cNvSpPr>
          <p:nvPr/>
        </p:nvSpPr>
        <p:spPr bwMode="auto">
          <a:xfrm>
            <a:off x="8374539" y="24450153"/>
            <a:ext cx="459520" cy="459459"/>
          </a:xfrm>
          <a:prstGeom prst="ellipse">
            <a:avLst/>
          </a:prstGeom>
          <a:ln>
            <a:headEnd/>
            <a:tailEnd/>
          </a:ln>
        </p:spPr>
        <p:style>
          <a:lnRef idx="0">
            <a:schemeClr val="accent6"/>
          </a:lnRef>
          <a:fillRef idx="3">
            <a:schemeClr val="accent6"/>
          </a:fillRef>
          <a:effectRef idx="3">
            <a:schemeClr val="accent6"/>
          </a:effectRef>
          <a:fontRef idx="minor">
            <a:schemeClr val="lt1"/>
          </a:fontRef>
        </p:style>
        <p:txBody>
          <a:bodyPr/>
          <a:lstStyle/>
          <a:p>
            <a:endParaRPr lang="en-US"/>
          </a:p>
        </p:txBody>
      </p:sp>
      <p:sp>
        <p:nvSpPr>
          <p:cNvPr id="110" name="Oval 50"/>
          <p:cNvSpPr>
            <a:spLocks noChangeArrowheads="1"/>
          </p:cNvSpPr>
          <p:nvPr/>
        </p:nvSpPr>
        <p:spPr bwMode="auto">
          <a:xfrm>
            <a:off x="7755474" y="24450153"/>
            <a:ext cx="459520" cy="459459"/>
          </a:xfrm>
          <a:prstGeom prst="ellipse">
            <a:avLst/>
          </a:prstGeom>
          <a:ln>
            <a:headEnd/>
            <a:tailEnd/>
          </a:ln>
        </p:spPr>
        <p:style>
          <a:lnRef idx="0">
            <a:schemeClr val="accent6"/>
          </a:lnRef>
          <a:fillRef idx="3">
            <a:schemeClr val="accent6"/>
          </a:fillRef>
          <a:effectRef idx="3">
            <a:schemeClr val="accent6"/>
          </a:effectRef>
          <a:fontRef idx="minor">
            <a:schemeClr val="lt1"/>
          </a:fontRef>
        </p:style>
        <p:txBody>
          <a:bodyPr/>
          <a:lstStyle/>
          <a:p>
            <a:endParaRPr lang="en-US"/>
          </a:p>
        </p:txBody>
      </p:sp>
      <p:cxnSp>
        <p:nvCxnSpPr>
          <p:cNvPr id="111" name="Straight Connector 110"/>
          <p:cNvCxnSpPr/>
          <p:nvPr/>
        </p:nvCxnSpPr>
        <p:spPr bwMode="auto">
          <a:xfrm>
            <a:off x="7239000" y="25821753"/>
            <a:ext cx="1600200" cy="0"/>
          </a:xfrm>
          <a:prstGeom prst="line">
            <a:avLst/>
          </a:prstGeom>
          <a:ln w="44450">
            <a:solidFill>
              <a:schemeClr val="bg2">
                <a:lumMod val="10000"/>
              </a:schemeClr>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sp>
        <p:nvSpPr>
          <p:cNvPr id="112" name="TextBox 577"/>
          <p:cNvSpPr txBox="1">
            <a:spLocks noChangeArrowheads="1"/>
          </p:cNvSpPr>
          <p:nvPr/>
        </p:nvSpPr>
        <p:spPr bwMode="auto">
          <a:xfrm>
            <a:off x="7924800" y="25212153"/>
            <a:ext cx="3309640" cy="553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Times New Roman" charset="0"/>
                <a:ea typeface="ＭＳ Ｐゴシック" charset="0"/>
                <a:cs typeface="Arial" charset="0"/>
              </a:defRPr>
            </a:lvl1pPr>
            <a:lvl2pPr marL="742950" indent="-285750" eaLnBrk="0" hangingPunct="0">
              <a:defRPr sz="1300">
                <a:solidFill>
                  <a:schemeClr val="tx1"/>
                </a:solidFill>
                <a:latin typeface="Times New Roman" charset="0"/>
                <a:ea typeface="Arial" charset="0"/>
                <a:cs typeface="Arial" charset="0"/>
              </a:defRPr>
            </a:lvl2pPr>
            <a:lvl3pPr marL="1143000" indent="-228600" eaLnBrk="0" hangingPunct="0">
              <a:defRPr sz="1300">
                <a:solidFill>
                  <a:schemeClr val="tx1"/>
                </a:solidFill>
                <a:latin typeface="Times New Roman" charset="0"/>
                <a:ea typeface="Arial" charset="0"/>
                <a:cs typeface="Arial" charset="0"/>
              </a:defRPr>
            </a:lvl3pPr>
            <a:lvl4pPr marL="1600200" indent="-228600" eaLnBrk="0" hangingPunct="0">
              <a:defRPr sz="1300">
                <a:solidFill>
                  <a:schemeClr val="tx1"/>
                </a:solidFill>
                <a:latin typeface="Times New Roman" charset="0"/>
                <a:ea typeface="Arial" charset="0"/>
                <a:cs typeface="Arial" charset="0"/>
              </a:defRPr>
            </a:lvl4pPr>
            <a:lvl5pPr marL="2057400" indent="-228600" eaLnBrk="0" hangingPunct="0">
              <a:defRPr sz="13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13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13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13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1300">
                <a:solidFill>
                  <a:schemeClr val="tx1"/>
                </a:solidFill>
                <a:latin typeface="Times New Roman" charset="0"/>
                <a:ea typeface="Arial" charset="0"/>
                <a:cs typeface="Arial" charset="0"/>
              </a:defRPr>
            </a:lvl9pPr>
          </a:lstStyle>
          <a:p>
            <a:pPr eaLnBrk="1" hangingPunct="1"/>
            <a:r>
              <a:rPr lang="en-US" sz="3000" b="1" dirty="0" smtClean="0">
                <a:solidFill>
                  <a:srgbClr val="FF0000"/>
                </a:solidFill>
              </a:rPr>
              <a:t>LCN </a:t>
            </a:r>
            <a:r>
              <a:rPr lang="en-US" sz="3000" b="1" dirty="0">
                <a:solidFill>
                  <a:srgbClr val="FF0000"/>
                </a:solidFill>
              </a:rPr>
              <a:t>Size = </a:t>
            </a:r>
            <a:r>
              <a:rPr lang="en-US" sz="3000" b="1" dirty="0" smtClean="0">
                <a:solidFill>
                  <a:srgbClr val="FF0000"/>
                </a:solidFill>
              </a:rPr>
              <a:t>5</a:t>
            </a:r>
            <a:endParaRPr lang="en-US" sz="3000" b="1" dirty="0">
              <a:solidFill>
                <a:srgbClr val="FF0000"/>
              </a:solidFill>
            </a:endParaRPr>
          </a:p>
        </p:txBody>
      </p:sp>
      <p:sp>
        <p:nvSpPr>
          <p:cNvPr id="113" name="Oval 24"/>
          <p:cNvSpPr>
            <a:spLocks noChangeArrowheads="1"/>
          </p:cNvSpPr>
          <p:nvPr/>
        </p:nvSpPr>
        <p:spPr bwMode="auto">
          <a:xfrm>
            <a:off x="7039097" y="24331091"/>
            <a:ext cx="460375" cy="458787"/>
          </a:xfrm>
          <a:prstGeom prst="ellipse">
            <a:avLst/>
          </a:prstGeom>
          <a:solidFill>
            <a:srgbClr val="8064A2"/>
          </a:solidFill>
          <a:ln w="25400">
            <a:solidFill>
              <a:srgbClr val="3F3151"/>
            </a:solidFill>
            <a:round/>
            <a:headEnd/>
            <a:tailEnd/>
          </a:ln>
          <a:effectLst>
            <a:outerShdw blurRad="63500" dist="29783" dir="3885598" algn="ctr" rotWithShape="0">
              <a:srgbClr val="3F3151">
                <a:alpha val="50000"/>
              </a:srgbClr>
            </a:outerShdw>
          </a:effectLst>
        </p:spPr>
        <p:txBody>
          <a:bodyPr/>
          <a:lstStyle/>
          <a:p>
            <a:endParaRPr lang="en-US"/>
          </a:p>
        </p:txBody>
      </p:sp>
      <p:sp>
        <p:nvSpPr>
          <p:cNvPr id="114" name="Oval 48"/>
          <p:cNvSpPr>
            <a:spLocks noChangeArrowheads="1"/>
          </p:cNvSpPr>
          <p:nvPr/>
        </p:nvSpPr>
        <p:spPr bwMode="auto">
          <a:xfrm>
            <a:off x="6930262" y="24221554"/>
            <a:ext cx="459520" cy="459459"/>
          </a:xfrm>
          <a:prstGeom prst="ellipse">
            <a:avLst/>
          </a:prstGeom>
          <a:ln>
            <a:headEnd/>
            <a:tailEnd/>
          </a:ln>
        </p:spPr>
        <p:style>
          <a:lnRef idx="0">
            <a:schemeClr val="accent5"/>
          </a:lnRef>
          <a:fillRef idx="3">
            <a:schemeClr val="accent5"/>
          </a:fillRef>
          <a:effectRef idx="3">
            <a:schemeClr val="accent5"/>
          </a:effectRef>
          <a:fontRef idx="minor">
            <a:schemeClr val="lt1"/>
          </a:fontRef>
        </p:style>
        <p:txBody>
          <a:bodyPr/>
          <a:lstStyle/>
          <a:p>
            <a:endParaRPr lang="en-US"/>
          </a:p>
        </p:txBody>
      </p:sp>
      <p:sp>
        <p:nvSpPr>
          <p:cNvPr id="115" name="Oval 49"/>
          <p:cNvSpPr>
            <a:spLocks noChangeArrowheads="1"/>
          </p:cNvSpPr>
          <p:nvPr/>
        </p:nvSpPr>
        <p:spPr bwMode="auto">
          <a:xfrm>
            <a:off x="7039671" y="24330949"/>
            <a:ext cx="459520" cy="459459"/>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a:lstStyle/>
          <a:p>
            <a:endParaRPr lang="en-US"/>
          </a:p>
        </p:txBody>
      </p:sp>
      <p:cxnSp>
        <p:nvCxnSpPr>
          <p:cNvPr id="116" name="Straight Arrow Connector 115"/>
          <p:cNvCxnSpPr>
            <a:stCxn id="52" idx="0"/>
            <a:endCxn id="113" idx="4"/>
          </p:cNvCxnSpPr>
          <p:nvPr/>
        </p:nvCxnSpPr>
        <p:spPr bwMode="auto">
          <a:xfrm flipH="1" flipV="1">
            <a:off x="7269285" y="24789878"/>
            <a:ext cx="39771" cy="1187693"/>
          </a:xfrm>
          <a:prstGeom prst="straightConnector1">
            <a:avLst/>
          </a:prstGeom>
          <a:ln w="38100">
            <a:solidFill>
              <a:schemeClr val="tx1">
                <a:alpha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a:stCxn id="33" idx="0"/>
            <a:endCxn id="113" idx="4"/>
          </p:cNvCxnSpPr>
          <p:nvPr/>
        </p:nvCxnSpPr>
        <p:spPr bwMode="auto">
          <a:xfrm flipH="1" flipV="1">
            <a:off x="7269285" y="24789878"/>
            <a:ext cx="695955" cy="1187692"/>
          </a:xfrm>
          <a:prstGeom prst="straightConnector1">
            <a:avLst/>
          </a:prstGeom>
          <a:ln w="38100">
            <a:solidFill>
              <a:schemeClr val="tx1">
                <a:alpha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a:stCxn id="5" idx="0"/>
            <a:endCxn id="115" idx="4"/>
          </p:cNvCxnSpPr>
          <p:nvPr/>
        </p:nvCxnSpPr>
        <p:spPr bwMode="auto">
          <a:xfrm flipH="1" flipV="1">
            <a:off x="7269431" y="24790408"/>
            <a:ext cx="1297836" cy="1187163"/>
          </a:xfrm>
          <a:prstGeom prst="straightConnector1">
            <a:avLst/>
          </a:prstGeom>
          <a:ln w="38100">
            <a:solidFill>
              <a:schemeClr val="tx1">
                <a:alpha val="50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119" name="Oval 50"/>
          <p:cNvSpPr>
            <a:spLocks noChangeArrowheads="1"/>
          </p:cNvSpPr>
          <p:nvPr/>
        </p:nvSpPr>
        <p:spPr bwMode="auto">
          <a:xfrm>
            <a:off x="7160480" y="24450153"/>
            <a:ext cx="459520" cy="459459"/>
          </a:xfrm>
          <a:prstGeom prst="ellipse">
            <a:avLst/>
          </a:prstGeom>
          <a:ln>
            <a:headEnd/>
            <a:tailEnd/>
          </a:ln>
        </p:spPr>
        <p:style>
          <a:lnRef idx="0">
            <a:schemeClr val="accent6"/>
          </a:lnRef>
          <a:fillRef idx="3">
            <a:schemeClr val="accent6"/>
          </a:fillRef>
          <a:effectRef idx="3">
            <a:schemeClr val="accent6"/>
          </a:effectRef>
          <a:fontRef idx="minor">
            <a:schemeClr val="lt1"/>
          </a:fontRef>
        </p:style>
        <p:txBody>
          <a:bodyPr/>
          <a:lstStyle/>
          <a:p>
            <a:endParaRPr lang="en-US"/>
          </a:p>
        </p:txBody>
      </p:sp>
      <p:sp>
        <p:nvSpPr>
          <p:cNvPr id="120" name="Oval 28" descr="Large grid"/>
          <p:cNvSpPr>
            <a:spLocks noChangeArrowheads="1"/>
          </p:cNvSpPr>
          <p:nvPr/>
        </p:nvSpPr>
        <p:spPr bwMode="auto">
          <a:xfrm>
            <a:off x="6409399" y="27736800"/>
            <a:ext cx="459520" cy="459459"/>
          </a:xfrm>
          <a:prstGeom prst="ellipse">
            <a:avLst/>
          </a:prstGeom>
          <a:pattFill prst="lgGrid">
            <a:fgClr>
              <a:srgbClr val="4E6128"/>
            </a:fgClr>
            <a:bgClr>
              <a:srgbClr val="D6E3BC"/>
            </a:bgClr>
          </a:pattFill>
          <a:ln w="25400">
            <a:solidFill>
              <a:srgbClr val="4E6128"/>
            </a:solidFill>
            <a:round/>
            <a:headEnd/>
            <a:tailEnd/>
          </a:ln>
        </p:spPr>
        <p:txBody>
          <a:bodyPr/>
          <a:lstStyle/>
          <a:p>
            <a:endParaRPr lang="en-US"/>
          </a:p>
        </p:txBody>
      </p:sp>
      <p:sp>
        <p:nvSpPr>
          <p:cNvPr id="121" name="Oval 30" descr="Large grid"/>
          <p:cNvSpPr>
            <a:spLocks noChangeArrowheads="1"/>
          </p:cNvSpPr>
          <p:nvPr/>
        </p:nvSpPr>
        <p:spPr bwMode="auto">
          <a:xfrm>
            <a:off x="6510830" y="27861510"/>
            <a:ext cx="459520" cy="459459"/>
          </a:xfrm>
          <a:prstGeom prst="ellipse">
            <a:avLst/>
          </a:prstGeom>
          <a:pattFill prst="lgGrid">
            <a:fgClr>
              <a:srgbClr val="C0504D"/>
            </a:fgClr>
            <a:bgClr>
              <a:srgbClr val="F2DBDB"/>
            </a:bgClr>
          </a:pattFill>
          <a:ln w="25400">
            <a:solidFill>
              <a:srgbClr val="943634"/>
            </a:solidFill>
            <a:round/>
            <a:headEnd/>
            <a:tailEnd/>
          </a:ln>
        </p:spPr>
        <p:txBody>
          <a:bodyPr/>
          <a:lstStyle/>
          <a:p>
            <a:endParaRPr lang="en-US"/>
          </a:p>
        </p:txBody>
      </p:sp>
      <p:sp>
        <p:nvSpPr>
          <p:cNvPr id="122" name="Oval 31" descr="Large grid"/>
          <p:cNvSpPr>
            <a:spLocks noChangeArrowheads="1"/>
          </p:cNvSpPr>
          <p:nvPr/>
        </p:nvSpPr>
        <p:spPr bwMode="auto">
          <a:xfrm>
            <a:off x="6621380" y="27953402"/>
            <a:ext cx="459520" cy="459459"/>
          </a:xfrm>
          <a:prstGeom prst="ellipse">
            <a:avLst/>
          </a:prstGeom>
          <a:pattFill prst="lgGrid">
            <a:fgClr>
              <a:srgbClr val="1F497D"/>
            </a:fgClr>
            <a:bgClr>
              <a:srgbClr val="C6D9F1"/>
            </a:bgClr>
          </a:pattFill>
          <a:ln w="25400">
            <a:solidFill>
              <a:srgbClr val="1F497D"/>
            </a:solidFill>
            <a:round/>
            <a:headEnd/>
            <a:tailEnd/>
          </a:ln>
        </p:spPr>
        <p:txBody>
          <a:bodyPr/>
          <a:lstStyle/>
          <a:p>
            <a:endParaRPr lang="en-US"/>
          </a:p>
        </p:txBody>
      </p:sp>
      <p:sp>
        <p:nvSpPr>
          <p:cNvPr id="123" name="Oval 36" descr="Wide downward diagonal"/>
          <p:cNvSpPr>
            <a:spLocks noChangeArrowheads="1"/>
          </p:cNvSpPr>
          <p:nvPr/>
        </p:nvSpPr>
        <p:spPr bwMode="auto">
          <a:xfrm>
            <a:off x="6408261" y="27741176"/>
            <a:ext cx="459520" cy="459459"/>
          </a:xfrm>
          <a:prstGeom prst="ellipse">
            <a:avLst/>
          </a:prstGeom>
          <a:pattFill prst="wdDnDiag">
            <a:fgClr>
              <a:srgbClr val="4E6128"/>
            </a:fgClr>
            <a:bgClr>
              <a:srgbClr val="D6E3BC"/>
            </a:bgClr>
          </a:pattFill>
          <a:ln w="25400">
            <a:solidFill>
              <a:srgbClr val="4E6128"/>
            </a:solidFill>
            <a:round/>
            <a:headEnd/>
            <a:tailEnd/>
          </a:ln>
        </p:spPr>
        <p:txBody>
          <a:bodyPr/>
          <a:lstStyle/>
          <a:p>
            <a:endParaRPr lang="en-US"/>
          </a:p>
        </p:txBody>
      </p:sp>
      <p:sp>
        <p:nvSpPr>
          <p:cNvPr id="124" name="Oval 37" descr="Wide downward diagonal"/>
          <p:cNvSpPr>
            <a:spLocks noChangeArrowheads="1"/>
          </p:cNvSpPr>
          <p:nvPr/>
        </p:nvSpPr>
        <p:spPr bwMode="auto">
          <a:xfrm>
            <a:off x="6518809" y="27865886"/>
            <a:ext cx="459520" cy="459459"/>
          </a:xfrm>
          <a:prstGeom prst="ellipse">
            <a:avLst/>
          </a:prstGeom>
          <a:pattFill prst="wdDnDiag">
            <a:fgClr>
              <a:srgbClr val="C0504D"/>
            </a:fgClr>
            <a:bgClr>
              <a:srgbClr val="F2DBDB"/>
            </a:bgClr>
          </a:pattFill>
          <a:ln w="25400">
            <a:solidFill>
              <a:srgbClr val="943634"/>
            </a:solidFill>
            <a:round/>
            <a:headEnd/>
            <a:tailEnd/>
          </a:ln>
        </p:spPr>
        <p:txBody>
          <a:bodyPr/>
          <a:lstStyle/>
          <a:p>
            <a:endParaRPr lang="en-US"/>
          </a:p>
        </p:txBody>
      </p:sp>
      <p:sp>
        <p:nvSpPr>
          <p:cNvPr id="125" name="Oval 38" descr="Wide downward diagonal"/>
          <p:cNvSpPr>
            <a:spLocks noChangeArrowheads="1"/>
          </p:cNvSpPr>
          <p:nvPr/>
        </p:nvSpPr>
        <p:spPr bwMode="auto">
          <a:xfrm>
            <a:off x="6627080" y="27957778"/>
            <a:ext cx="459520" cy="459459"/>
          </a:xfrm>
          <a:prstGeom prst="ellipse">
            <a:avLst/>
          </a:prstGeom>
          <a:pattFill prst="wdDnDiag">
            <a:fgClr>
              <a:srgbClr val="1F497D"/>
            </a:fgClr>
            <a:bgClr>
              <a:srgbClr val="C6D9F1"/>
            </a:bgClr>
          </a:pattFill>
          <a:ln w="25400">
            <a:solidFill>
              <a:srgbClr val="1F497D"/>
            </a:solidFill>
            <a:round/>
            <a:headEnd/>
            <a:tailEnd/>
          </a:ln>
        </p:spPr>
        <p:txBody>
          <a:bodyPr/>
          <a:lstStyle/>
          <a:p>
            <a:endParaRPr lang="en-US"/>
          </a:p>
        </p:txBody>
      </p:sp>
      <p:sp>
        <p:nvSpPr>
          <p:cNvPr id="126" name="Oval 28" descr="Large grid"/>
          <p:cNvSpPr>
            <a:spLocks noChangeArrowheads="1"/>
          </p:cNvSpPr>
          <p:nvPr/>
        </p:nvSpPr>
        <p:spPr bwMode="auto">
          <a:xfrm>
            <a:off x="7704799" y="27736800"/>
            <a:ext cx="459520" cy="459459"/>
          </a:xfrm>
          <a:prstGeom prst="ellipse">
            <a:avLst/>
          </a:prstGeom>
          <a:pattFill prst="lgGrid">
            <a:fgClr>
              <a:srgbClr val="4E6128"/>
            </a:fgClr>
            <a:bgClr>
              <a:srgbClr val="D6E3BC"/>
            </a:bgClr>
          </a:pattFill>
          <a:ln w="25400">
            <a:solidFill>
              <a:srgbClr val="4E6128"/>
            </a:solidFill>
            <a:round/>
            <a:headEnd/>
            <a:tailEnd/>
          </a:ln>
        </p:spPr>
        <p:txBody>
          <a:bodyPr/>
          <a:lstStyle/>
          <a:p>
            <a:endParaRPr lang="en-US"/>
          </a:p>
        </p:txBody>
      </p:sp>
      <p:sp>
        <p:nvSpPr>
          <p:cNvPr id="127" name="Oval 30" descr="Large grid"/>
          <p:cNvSpPr>
            <a:spLocks noChangeArrowheads="1"/>
          </p:cNvSpPr>
          <p:nvPr/>
        </p:nvSpPr>
        <p:spPr bwMode="auto">
          <a:xfrm>
            <a:off x="7806230" y="27861510"/>
            <a:ext cx="459520" cy="459459"/>
          </a:xfrm>
          <a:prstGeom prst="ellipse">
            <a:avLst/>
          </a:prstGeom>
          <a:pattFill prst="lgGrid">
            <a:fgClr>
              <a:srgbClr val="C0504D"/>
            </a:fgClr>
            <a:bgClr>
              <a:srgbClr val="F2DBDB"/>
            </a:bgClr>
          </a:pattFill>
          <a:ln w="25400">
            <a:solidFill>
              <a:srgbClr val="943634"/>
            </a:solidFill>
            <a:round/>
            <a:headEnd/>
            <a:tailEnd/>
          </a:ln>
        </p:spPr>
        <p:txBody>
          <a:bodyPr/>
          <a:lstStyle/>
          <a:p>
            <a:endParaRPr lang="en-US"/>
          </a:p>
        </p:txBody>
      </p:sp>
      <p:sp>
        <p:nvSpPr>
          <p:cNvPr id="128" name="Oval 31" descr="Large grid"/>
          <p:cNvSpPr>
            <a:spLocks noChangeArrowheads="1"/>
          </p:cNvSpPr>
          <p:nvPr/>
        </p:nvSpPr>
        <p:spPr bwMode="auto">
          <a:xfrm>
            <a:off x="7916780" y="27953402"/>
            <a:ext cx="459520" cy="459459"/>
          </a:xfrm>
          <a:prstGeom prst="ellipse">
            <a:avLst/>
          </a:prstGeom>
          <a:pattFill prst="lgGrid">
            <a:fgClr>
              <a:srgbClr val="1F497D"/>
            </a:fgClr>
            <a:bgClr>
              <a:srgbClr val="C6D9F1"/>
            </a:bgClr>
          </a:pattFill>
          <a:ln w="25400">
            <a:solidFill>
              <a:srgbClr val="1F497D"/>
            </a:solidFill>
            <a:round/>
            <a:headEnd/>
            <a:tailEnd/>
          </a:ln>
        </p:spPr>
        <p:txBody>
          <a:bodyPr/>
          <a:lstStyle/>
          <a:p>
            <a:endParaRPr lang="en-US"/>
          </a:p>
        </p:txBody>
      </p:sp>
      <p:sp>
        <p:nvSpPr>
          <p:cNvPr id="129" name="Oval 36" descr="Wide downward diagonal"/>
          <p:cNvSpPr>
            <a:spLocks noChangeArrowheads="1"/>
          </p:cNvSpPr>
          <p:nvPr/>
        </p:nvSpPr>
        <p:spPr bwMode="auto">
          <a:xfrm>
            <a:off x="7703661" y="27741176"/>
            <a:ext cx="459520" cy="459459"/>
          </a:xfrm>
          <a:prstGeom prst="ellipse">
            <a:avLst/>
          </a:prstGeom>
          <a:pattFill prst="wdDnDiag">
            <a:fgClr>
              <a:srgbClr val="4E6128"/>
            </a:fgClr>
            <a:bgClr>
              <a:srgbClr val="D6E3BC"/>
            </a:bgClr>
          </a:pattFill>
          <a:ln w="25400">
            <a:solidFill>
              <a:srgbClr val="4E6128"/>
            </a:solidFill>
            <a:round/>
            <a:headEnd/>
            <a:tailEnd/>
          </a:ln>
        </p:spPr>
        <p:txBody>
          <a:bodyPr/>
          <a:lstStyle/>
          <a:p>
            <a:endParaRPr lang="en-US"/>
          </a:p>
        </p:txBody>
      </p:sp>
      <p:sp>
        <p:nvSpPr>
          <p:cNvPr id="130" name="Oval 37" descr="Wide downward diagonal"/>
          <p:cNvSpPr>
            <a:spLocks noChangeArrowheads="1"/>
          </p:cNvSpPr>
          <p:nvPr/>
        </p:nvSpPr>
        <p:spPr bwMode="auto">
          <a:xfrm>
            <a:off x="7814209" y="27865886"/>
            <a:ext cx="459520" cy="459459"/>
          </a:xfrm>
          <a:prstGeom prst="ellipse">
            <a:avLst/>
          </a:prstGeom>
          <a:pattFill prst="wdDnDiag">
            <a:fgClr>
              <a:srgbClr val="C0504D"/>
            </a:fgClr>
            <a:bgClr>
              <a:srgbClr val="F2DBDB"/>
            </a:bgClr>
          </a:pattFill>
          <a:ln w="25400">
            <a:solidFill>
              <a:srgbClr val="943634"/>
            </a:solidFill>
            <a:round/>
            <a:headEnd/>
            <a:tailEnd/>
          </a:ln>
        </p:spPr>
        <p:txBody>
          <a:bodyPr/>
          <a:lstStyle/>
          <a:p>
            <a:endParaRPr lang="en-US"/>
          </a:p>
        </p:txBody>
      </p:sp>
      <p:sp>
        <p:nvSpPr>
          <p:cNvPr id="131" name="Oval 38" descr="Wide downward diagonal"/>
          <p:cNvSpPr>
            <a:spLocks noChangeArrowheads="1"/>
          </p:cNvSpPr>
          <p:nvPr/>
        </p:nvSpPr>
        <p:spPr bwMode="auto">
          <a:xfrm>
            <a:off x="7922480" y="27957778"/>
            <a:ext cx="459520" cy="459459"/>
          </a:xfrm>
          <a:prstGeom prst="ellipse">
            <a:avLst/>
          </a:prstGeom>
          <a:pattFill prst="wdDnDiag">
            <a:fgClr>
              <a:srgbClr val="1F497D"/>
            </a:fgClr>
            <a:bgClr>
              <a:srgbClr val="C6D9F1"/>
            </a:bgClr>
          </a:pattFill>
          <a:ln w="25400">
            <a:solidFill>
              <a:srgbClr val="1F497D"/>
            </a:solidFill>
            <a:round/>
            <a:headEnd/>
            <a:tailEnd/>
          </a:ln>
        </p:spPr>
        <p:txBody>
          <a:bodyPr/>
          <a:lstStyle/>
          <a:p>
            <a:endParaRPr lang="en-US"/>
          </a:p>
        </p:txBody>
      </p:sp>
      <p:sp>
        <p:nvSpPr>
          <p:cNvPr id="132" name="Oval 28" descr="Large grid"/>
          <p:cNvSpPr>
            <a:spLocks noChangeArrowheads="1"/>
          </p:cNvSpPr>
          <p:nvPr/>
        </p:nvSpPr>
        <p:spPr bwMode="auto">
          <a:xfrm>
            <a:off x="9076399" y="27736800"/>
            <a:ext cx="459520" cy="459459"/>
          </a:xfrm>
          <a:prstGeom prst="ellipse">
            <a:avLst/>
          </a:prstGeom>
          <a:pattFill prst="lgGrid">
            <a:fgClr>
              <a:srgbClr val="4E6128"/>
            </a:fgClr>
            <a:bgClr>
              <a:srgbClr val="D6E3BC"/>
            </a:bgClr>
          </a:pattFill>
          <a:ln w="25400">
            <a:solidFill>
              <a:srgbClr val="4E6128"/>
            </a:solidFill>
            <a:round/>
            <a:headEnd/>
            <a:tailEnd/>
          </a:ln>
        </p:spPr>
        <p:txBody>
          <a:bodyPr/>
          <a:lstStyle/>
          <a:p>
            <a:endParaRPr lang="en-US"/>
          </a:p>
        </p:txBody>
      </p:sp>
      <p:sp>
        <p:nvSpPr>
          <p:cNvPr id="133" name="Oval 30" descr="Large grid"/>
          <p:cNvSpPr>
            <a:spLocks noChangeArrowheads="1"/>
          </p:cNvSpPr>
          <p:nvPr/>
        </p:nvSpPr>
        <p:spPr bwMode="auto">
          <a:xfrm>
            <a:off x="9177830" y="27861510"/>
            <a:ext cx="459520" cy="459459"/>
          </a:xfrm>
          <a:prstGeom prst="ellipse">
            <a:avLst/>
          </a:prstGeom>
          <a:pattFill prst="lgGrid">
            <a:fgClr>
              <a:srgbClr val="C0504D"/>
            </a:fgClr>
            <a:bgClr>
              <a:srgbClr val="F2DBDB"/>
            </a:bgClr>
          </a:pattFill>
          <a:ln w="25400">
            <a:solidFill>
              <a:srgbClr val="943634"/>
            </a:solidFill>
            <a:round/>
            <a:headEnd/>
            <a:tailEnd/>
          </a:ln>
        </p:spPr>
        <p:txBody>
          <a:bodyPr/>
          <a:lstStyle/>
          <a:p>
            <a:endParaRPr lang="en-US"/>
          </a:p>
        </p:txBody>
      </p:sp>
      <p:sp>
        <p:nvSpPr>
          <p:cNvPr id="134" name="Oval 31" descr="Large grid"/>
          <p:cNvSpPr>
            <a:spLocks noChangeArrowheads="1"/>
          </p:cNvSpPr>
          <p:nvPr/>
        </p:nvSpPr>
        <p:spPr bwMode="auto">
          <a:xfrm>
            <a:off x="9288380" y="27953402"/>
            <a:ext cx="459520" cy="459459"/>
          </a:xfrm>
          <a:prstGeom prst="ellipse">
            <a:avLst/>
          </a:prstGeom>
          <a:pattFill prst="lgGrid">
            <a:fgClr>
              <a:srgbClr val="1F497D"/>
            </a:fgClr>
            <a:bgClr>
              <a:srgbClr val="C6D9F1"/>
            </a:bgClr>
          </a:pattFill>
          <a:ln w="25400">
            <a:solidFill>
              <a:srgbClr val="1F497D"/>
            </a:solidFill>
            <a:round/>
            <a:headEnd/>
            <a:tailEnd/>
          </a:ln>
        </p:spPr>
        <p:txBody>
          <a:bodyPr/>
          <a:lstStyle/>
          <a:p>
            <a:endParaRPr lang="en-US"/>
          </a:p>
        </p:txBody>
      </p:sp>
      <p:sp>
        <p:nvSpPr>
          <p:cNvPr id="135" name="Oval 36" descr="Wide downward diagonal"/>
          <p:cNvSpPr>
            <a:spLocks noChangeArrowheads="1"/>
          </p:cNvSpPr>
          <p:nvPr/>
        </p:nvSpPr>
        <p:spPr bwMode="auto">
          <a:xfrm>
            <a:off x="9075261" y="27741176"/>
            <a:ext cx="459520" cy="459459"/>
          </a:xfrm>
          <a:prstGeom prst="ellipse">
            <a:avLst/>
          </a:prstGeom>
          <a:pattFill prst="wdDnDiag">
            <a:fgClr>
              <a:srgbClr val="4E6128"/>
            </a:fgClr>
            <a:bgClr>
              <a:srgbClr val="D6E3BC"/>
            </a:bgClr>
          </a:pattFill>
          <a:ln w="25400">
            <a:solidFill>
              <a:srgbClr val="4E6128"/>
            </a:solidFill>
            <a:round/>
            <a:headEnd/>
            <a:tailEnd/>
          </a:ln>
        </p:spPr>
        <p:txBody>
          <a:bodyPr/>
          <a:lstStyle/>
          <a:p>
            <a:endParaRPr lang="en-US"/>
          </a:p>
        </p:txBody>
      </p:sp>
      <p:sp>
        <p:nvSpPr>
          <p:cNvPr id="136" name="Oval 37" descr="Wide downward diagonal"/>
          <p:cNvSpPr>
            <a:spLocks noChangeArrowheads="1"/>
          </p:cNvSpPr>
          <p:nvPr/>
        </p:nvSpPr>
        <p:spPr bwMode="auto">
          <a:xfrm>
            <a:off x="9185809" y="27865886"/>
            <a:ext cx="459520" cy="459459"/>
          </a:xfrm>
          <a:prstGeom prst="ellipse">
            <a:avLst/>
          </a:prstGeom>
          <a:pattFill prst="wdDnDiag">
            <a:fgClr>
              <a:srgbClr val="C0504D"/>
            </a:fgClr>
            <a:bgClr>
              <a:srgbClr val="F2DBDB"/>
            </a:bgClr>
          </a:pattFill>
          <a:ln w="25400">
            <a:solidFill>
              <a:srgbClr val="943634"/>
            </a:solidFill>
            <a:round/>
            <a:headEnd/>
            <a:tailEnd/>
          </a:ln>
        </p:spPr>
        <p:txBody>
          <a:bodyPr/>
          <a:lstStyle/>
          <a:p>
            <a:endParaRPr lang="en-US"/>
          </a:p>
        </p:txBody>
      </p:sp>
      <p:sp>
        <p:nvSpPr>
          <p:cNvPr id="137" name="Oval 38" descr="Wide downward diagonal"/>
          <p:cNvSpPr>
            <a:spLocks noChangeArrowheads="1"/>
          </p:cNvSpPr>
          <p:nvPr/>
        </p:nvSpPr>
        <p:spPr bwMode="auto">
          <a:xfrm>
            <a:off x="9294080" y="27957778"/>
            <a:ext cx="459520" cy="459459"/>
          </a:xfrm>
          <a:prstGeom prst="ellipse">
            <a:avLst/>
          </a:prstGeom>
          <a:pattFill prst="wdDnDiag">
            <a:fgClr>
              <a:srgbClr val="1F497D"/>
            </a:fgClr>
            <a:bgClr>
              <a:srgbClr val="C6D9F1"/>
            </a:bgClr>
          </a:pattFill>
          <a:ln w="25400">
            <a:solidFill>
              <a:srgbClr val="1F497D"/>
            </a:solidFill>
            <a:round/>
            <a:headEnd/>
            <a:tailEnd/>
          </a:ln>
        </p:spPr>
        <p:txBody>
          <a:bodyPr/>
          <a:lstStyle/>
          <a:p>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1771" y="2356714"/>
            <a:ext cx="6572845" cy="774700"/>
          </a:xfrm>
          <a:prstGeom prst="rect">
            <a:avLst/>
          </a:prstGeom>
        </p:spPr>
      </p:pic>
      <p:cxnSp>
        <p:nvCxnSpPr>
          <p:cNvPr id="148" name="Straight Connector 147"/>
          <p:cNvCxnSpPr/>
          <p:nvPr/>
        </p:nvCxnSpPr>
        <p:spPr>
          <a:xfrm>
            <a:off x="408960" y="3234221"/>
            <a:ext cx="8021588" cy="0"/>
          </a:xfrm>
          <a:prstGeom prst="line">
            <a:avLst/>
          </a:prstGeom>
        </p:spPr>
        <p:style>
          <a:lnRef idx="2">
            <a:schemeClr val="accent1"/>
          </a:lnRef>
          <a:fillRef idx="0">
            <a:schemeClr val="accent1"/>
          </a:fillRef>
          <a:effectRef idx="1">
            <a:schemeClr val="accent1"/>
          </a:effectRef>
          <a:fontRef idx="minor">
            <a:schemeClr val="tx1"/>
          </a:fontRef>
        </p:style>
      </p:cxnSp>
      <p:sp>
        <p:nvSpPr>
          <p:cNvPr id="155" name="TextBox 154"/>
          <p:cNvSpPr txBox="1"/>
          <p:nvPr/>
        </p:nvSpPr>
        <p:spPr>
          <a:xfrm>
            <a:off x="319156" y="2563419"/>
            <a:ext cx="1079254" cy="369332"/>
          </a:xfrm>
          <a:prstGeom prst="rect">
            <a:avLst/>
          </a:prstGeom>
          <a:noFill/>
        </p:spPr>
        <p:txBody>
          <a:bodyPr wrap="none" rtlCol="0">
            <a:spAutoFit/>
          </a:bodyPr>
          <a:lstStyle/>
          <a:p>
            <a:r>
              <a:rPr lang="en-US" dirty="0" smtClean="0"/>
              <a:t>Feature 6</a:t>
            </a:r>
            <a:endParaRPr lang="en-US" dirty="0"/>
          </a:p>
        </p:txBody>
      </p:sp>
      <p:cxnSp>
        <p:nvCxnSpPr>
          <p:cNvPr id="159" name="Straight Connector 158"/>
          <p:cNvCxnSpPr/>
          <p:nvPr/>
        </p:nvCxnSpPr>
        <p:spPr>
          <a:xfrm>
            <a:off x="408960" y="2279746"/>
            <a:ext cx="8121688" cy="0"/>
          </a:xfrm>
          <a:prstGeom prst="line">
            <a:avLst/>
          </a:prstGeom>
        </p:spPr>
        <p:style>
          <a:lnRef idx="2">
            <a:schemeClr val="accent1"/>
          </a:lnRef>
          <a:fillRef idx="0">
            <a:schemeClr val="accent1"/>
          </a:fillRef>
          <a:effectRef idx="1">
            <a:schemeClr val="accent1"/>
          </a:effectRef>
          <a:fontRef idx="minor">
            <a:schemeClr val="tx1"/>
          </a:fontRef>
        </p:style>
      </p:cxnSp>
      <p:sp>
        <p:nvSpPr>
          <p:cNvPr id="160" name="TextBox 159"/>
          <p:cNvSpPr txBox="1"/>
          <p:nvPr/>
        </p:nvSpPr>
        <p:spPr>
          <a:xfrm>
            <a:off x="319156" y="1549612"/>
            <a:ext cx="1079254" cy="369332"/>
          </a:xfrm>
          <a:prstGeom prst="rect">
            <a:avLst/>
          </a:prstGeom>
          <a:noFill/>
        </p:spPr>
        <p:txBody>
          <a:bodyPr wrap="none" rtlCol="0">
            <a:spAutoFit/>
          </a:bodyPr>
          <a:lstStyle/>
          <a:p>
            <a:r>
              <a:rPr lang="en-US" dirty="0" smtClean="0"/>
              <a:t>Feature 5</a:t>
            </a:r>
            <a:endParaRPr lang="en-US" dirty="0"/>
          </a:p>
        </p:txBody>
      </p:sp>
      <p:pic>
        <p:nvPicPr>
          <p:cNvPr id="143" name="Picture 1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0305" y="1274084"/>
            <a:ext cx="6474311" cy="846549"/>
          </a:xfrm>
          <a:prstGeom prst="rect">
            <a:avLst/>
          </a:prstGeom>
        </p:spPr>
      </p:pic>
      <p:sp>
        <p:nvSpPr>
          <p:cNvPr id="152" name="TextBox 151"/>
          <p:cNvSpPr txBox="1"/>
          <p:nvPr/>
        </p:nvSpPr>
        <p:spPr>
          <a:xfrm>
            <a:off x="319156" y="3613327"/>
            <a:ext cx="1079254" cy="369332"/>
          </a:xfrm>
          <a:prstGeom prst="rect">
            <a:avLst/>
          </a:prstGeom>
          <a:noFill/>
        </p:spPr>
        <p:txBody>
          <a:bodyPr wrap="none" rtlCol="0">
            <a:spAutoFit/>
          </a:bodyPr>
          <a:lstStyle/>
          <a:p>
            <a:r>
              <a:rPr lang="en-US" dirty="0" smtClean="0"/>
              <a:t>Feature 7</a:t>
            </a:r>
            <a:endParaRPr lang="en-US" dirty="0"/>
          </a:p>
        </p:txBody>
      </p:sp>
      <p:pic>
        <p:nvPicPr>
          <p:cNvPr id="153" name="Picture 152" descr="concept2.png"/>
          <p:cNvPicPr>
            <a:picLocks noChangeAspect="1"/>
          </p:cNvPicPr>
          <p:nvPr/>
        </p:nvPicPr>
        <p:blipFill rotWithShape="1">
          <a:blip r:embed="rId5">
            <a:extLst>
              <a:ext uri="{28A0092B-C50C-407E-A947-70E740481C1C}">
                <a14:useLocalDpi xmlns:a14="http://schemas.microsoft.com/office/drawing/2010/main" val="0"/>
              </a:ext>
            </a:extLst>
          </a:blip>
          <a:srcRect t="5436"/>
          <a:stretch/>
        </p:blipFill>
        <p:spPr>
          <a:xfrm>
            <a:off x="1627189" y="3363557"/>
            <a:ext cx="6515100" cy="828666"/>
          </a:xfrm>
          <a:prstGeom prst="rect">
            <a:avLst/>
          </a:prstGeom>
        </p:spPr>
      </p:pic>
      <p:cxnSp>
        <p:nvCxnSpPr>
          <p:cNvPr id="154" name="Straight Connector 153"/>
          <p:cNvCxnSpPr/>
          <p:nvPr/>
        </p:nvCxnSpPr>
        <p:spPr>
          <a:xfrm>
            <a:off x="408960" y="4320790"/>
            <a:ext cx="8021588" cy="0"/>
          </a:xfrm>
          <a:prstGeom prst="line">
            <a:avLst/>
          </a:prstGeom>
        </p:spPr>
        <p:style>
          <a:lnRef idx="2">
            <a:schemeClr val="accent1"/>
          </a:lnRef>
          <a:fillRef idx="0">
            <a:schemeClr val="accent1"/>
          </a:fillRef>
          <a:effectRef idx="1">
            <a:schemeClr val="accent1"/>
          </a:effectRef>
          <a:fontRef idx="minor">
            <a:schemeClr val="tx1"/>
          </a:fontRef>
        </p:style>
      </p:cxnSp>
      <p:pic>
        <p:nvPicPr>
          <p:cNvPr id="139" name="Picture 138" descr="pizza-1.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27189" y="4425752"/>
            <a:ext cx="6832600" cy="812800"/>
          </a:xfrm>
          <a:prstGeom prst="rect">
            <a:avLst/>
          </a:prstGeom>
        </p:spPr>
      </p:pic>
      <p:sp>
        <p:nvSpPr>
          <p:cNvPr id="158" name="TextBox 157"/>
          <p:cNvSpPr txBox="1"/>
          <p:nvPr/>
        </p:nvSpPr>
        <p:spPr>
          <a:xfrm>
            <a:off x="319156" y="4686130"/>
            <a:ext cx="1082348" cy="369332"/>
          </a:xfrm>
          <a:prstGeom prst="rect">
            <a:avLst/>
          </a:prstGeom>
          <a:noFill/>
        </p:spPr>
        <p:txBody>
          <a:bodyPr wrap="none" rtlCol="0">
            <a:spAutoFit/>
          </a:bodyPr>
          <a:lstStyle/>
          <a:p>
            <a:r>
              <a:rPr lang="en-US" dirty="0" smtClean="0"/>
              <a:t>Feature 8</a:t>
            </a:r>
            <a:endParaRPr lang="en-US" dirty="0"/>
          </a:p>
        </p:txBody>
      </p:sp>
      <p:pic>
        <p:nvPicPr>
          <p:cNvPr id="3" name="Picture 2" descr="keyboard2-1.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39473" y="2356714"/>
            <a:ext cx="765143" cy="765143"/>
          </a:xfrm>
          <a:prstGeom prst="rect">
            <a:avLst/>
          </a:prstGeom>
        </p:spPr>
      </p:pic>
      <p:sp>
        <p:nvSpPr>
          <p:cNvPr id="149" name="TextBox 148"/>
          <p:cNvSpPr txBox="1"/>
          <p:nvPr/>
        </p:nvSpPr>
        <p:spPr>
          <a:xfrm>
            <a:off x="0" y="6488668"/>
            <a:ext cx="9324709" cy="369332"/>
          </a:xfrm>
          <a:prstGeom prst="rect">
            <a:avLst/>
          </a:prstGeom>
          <a:noFill/>
        </p:spPr>
        <p:txBody>
          <a:bodyPr wrap="square" rtlCol="0">
            <a:spAutoFit/>
          </a:bodyPr>
          <a:lstStyle/>
          <a:p>
            <a:r>
              <a:rPr lang="en-US" dirty="0" smtClean="0"/>
              <a:t>Le, et al., </a:t>
            </a:r>
            <a:r>
              <a:rPr lang="en-US" i="1" dirty="0" smtClean="0"/>
              <a:t>Building high-level features using large-scale unsupervised learning</a:t>
            </a:r>
            <a:r>
              <a:rPr lang="en-US" dirty="0" smtClean="0"/>
              <a:t>. ICML 2012</a:t>
            </a:r>
            <a:endParaRPr lang="en-US" dirty="0"/>
          </a:p>
        </p:txBody>
      </p:sp>
      <p:sp>
        <p:nvSpPr>
          <p:cNvPr id="150" name="TextBox 149"/>
          <p:cNvSpPr txBox="1"/>
          <p:nvPr/>
        </p:nvSpPr>
        <p:spPr>
          <a:xfrm>
            <a:off x="3272644" y="202367"/>
            <a:ext cx="3238186" cy="523220"/>
          </a:xfrm>
          <a:prstGeom prst="rect">
            <a:avLst/>
          </a:prstGeom>
          <a:noFill/>
        </p:spPr>
        <p:txBody>
          <a:bodyPr wrap="none" rtlCol="0">
            <a:spAutoFit/>
          </a:bodyPr>
          <a:lstStyle/>
          <a:p>
            <a:r>
              <a:rPr lang="en-US" sz="2800" dirty="0" smtClean="0"/>
              <a:t>Feature Visualization</a:t>
            </a:r>
            <a:endParaRPr lang="en-US" sz="2800" dirty="0"/>
          </a:p>
        </p:txBody>
      </p:sp>
    </p:spTree>
    <p:extLst>
      <p:ext uri="{BB962C8B-B14F-4D97-AF65-F5344CB8AC3E}">
        <p14:creationId xmlns:p14="http://schemas.microsoft.com/office/powerpoint/2010/main" val="309269973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01647" y="358149"/>
            <a:ext cx="3555005" cy="523220"/>
          </a:xfrm>
          <a:prstGeom prst="rect">
            <a:avLst/>
          </a:prstGeom>
          <a:noFill/>
        </p:spPr>
        <p:txBody>
          <a:bodyPr wrap="none" rtlCol="0">
            <a:spAutoFit/>
          </a:bodyPr>
          <a:lstStyle/>
          <a:p>
            <a:r>
              <a:rPr lang="en-US" sz="2800" dirty="0" err="1" smtClean="0"/>
              <a:t>ImageNet</a:t>
            </a:r>
            <a:r>
              <a:rPr lang="en-US" sz="2800" dirty="0" smtClean="0"/>
              <a:t> classification</a:t>
            </a:r>
            <a:endParaRPr lang="en-US" sz="2800" dirty="0"/>
          </a:p>
        </p:txBody>
      </p:sp>
      <p:sp>
        <p:nvSpPr>
          <p:cNvPr id="9" name="TextBox 8"/>
          <p:cNvSpPr txBox="1"/>
          <p:nvPr/>
        </p:nvSpPr>
        <p:spPr>
          <a:xfrm>
            <a:off x="859208" y="1564976"/>
            <a:ext cx="4855416" cy="2308324"/>
          </a:xfrm>
          <a:prstGeom prst="rect">
            <a:avLst/>
          </a:prstGeom>
          <a:noFill/>
        </p:spPr>
        <p:txBody>
          <a:bodyPr wrap="none" rtlCol="0">
            <a:spAutoFit/>
          </a:bodyPr>
          <a:lstStyle/>
          <a:p>
            <a:r>
              <a:rPr lang="en-US" sz="2000" dirty="0" smtClean="0"/>
              <a:t>22,000 categories</a:t>
            </a:r>
          </a:p>
          <a:p>
            <a:endParaRPr lang="en-US" sz="2000" dirty="0" smtClean="0"/>
          </a:p>
          <a:p>
            <a:r>
              <a:rPr lang="en-US" sz="2000" dirty="0" smtClean="0"/>
              <a:t>14,000,000 images</a:t>
            </a:r>
          </a:p>
          <a:p>
            <a:endParaRPr lang="en-US" sz="2000" dirty="0" smtClean="0"/>
          </a:p>
          <a:p>
            <a:r>
              <a:rPr lang="en-US" sz="2000" dirty="0" smtClean="0"/>
              <a:t>Hand-engineered features (SIFT, HOG, LBP), </a:t>
            </a:r>
          </a:p>
          <a:p>
            <a:r>
              <a:rPr lang="en-US" sz="2000" dirty="0" smtClean="0"/>
              <a:t>Spatial pyramid,  </a:t>
            </a:r>
            <a:r>
              <a:rPr lang="en-US" sz="2000" dirty="0" err="1" smtClean="0"/>
              <a:t>SparseCoding</a:t>
            </a:r>
            <a:r>
              <a:rPr lang="en-US" sz="2000" dirty="0" smtClean="0"/>
              <a:t>/Compression</a:t>
            </a:r>
          </a:p>
          <a:p>
            <a:endParaRPr lang="en-US" sz="2400" dirty="0"/>
          </a:p>
        </p:txBody>
      </p:sp>
      <p:sp>
        <p:nvSpPr>
          <p:cNvPr id="4" name="TextBox 3"/>
          <p:cNvSpPr txBox="1"/>
          <p:nvPr/>
        </p:nvSpPr>
        <p:spPr>
          <a:xfrm>
            <a:off x="0" y="6488668"/>
            <a:ext cx="9324709" cy="369332"/>
          </a:xfrm>
          <a:prstGeom prst="rect">
            <a:avLst/>
          </a:prstGeom>
          <a:noFill/>
        </p:spPr>
        <p:txBody>
          <a:bodyPr wrap="square" rtlCol="0">
            <a:spAutoFit/>
          </a:bodyPr>
          <a:lstStyle/>
          <a:p>
            <a:r>
              <a:rPr lang="en-US" dirty="0" smtClean="0"/>
              <a:t>Le, et al., </a:t>
            </a:r>
            <a:r>
              <a:rPr lang="en-US" i="1" dirty="0" smtClean="0"/>
              <a:t>Building high-level features using large-scale unsupervised learning</a:t>
            </a:r>
            <a:r>
              <a:rPr lang="en-US" dirty="0" smtClean="0"/>
              <a:t>. ICML 2012</a:t>
            </a:r>
          </a:p>
        </p:txBody>
      </p:sp>
    </p:spTree>
    <p:extLst>
      <p:ext uri="{BB962C8B-B14F-4D97-AF65-F5344CB8AC3E}">
        <p14:creationId xmlns:p14="http://schemas.microsoft.com/office/powerpoint/2010/main" val="212467127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053769" y="4647431"/>
            <a:ext cx="378326" cy="405299"/>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5" name="Oval 4"/>
          <p:cNvSpPr/>
          <p:nvPr/>
        </p:nvSpPr>
        <p:spPr>
          <a:xfrm>
            <a:off x="2746635" y="4647431"/>
            <a:ext cx="378326" cy="405299"/>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6" name="Oval 5"/>
          <p:cNvSpPr/>
          <p:nvPr/>
        </p:nvSpPr>
        <p:spPr>
          <a:xfrm>
            <a:off x="3503286" y="4647431"/>
            <a:ext cx="378326" cy="405299"/>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Oval 6"/>
          <p:cNvSpPr/>
          <p:nvPr/>
        </p:nvSpPr>
        <p:spPr>
          <a:xfrm>
            <a:off x="4246426" y="4647431"/>
            <a:ext cx="378326" cy="405299"/>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8" name="Oval 7"/>
          <p:cNvSpPr/>
          <p:nvPr/>
        </p:nvSpPr>
        <p:spPr>
          <a:xfrm>
            <a:off x="2395332" y="3854133"/>
            <a:ext cx="378326" cy="405299"/>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9" name="Oval 8"/>
          <p:cNvSpPr/>
          <p:nvPr/>
        </p:nvSpPr>
        <p:spPr>
          <a:xfrm>
            <a:off x="3124960" y="3871434"/>
            <a:ext cx="378326" cy="405299"/>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0" name="Oval 9"/>
          <p:cNvSpPr/>
          <p:nvPr/>
        </p:nvSpPr>
        <p:spPr>
          <a:xfrm>
            <a:off x="3881612" y="3854133"/>
            <a:ext cx="378326" cy="405299"/>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1" name="Oval 10"/>
          <p:cNvSpPr/>
          <p:nvPr/>
        </p:nvSpPr>
        <p:spPr>
          <a:xfrm>
            <a:off x="2395332" y="3020305"/>
            <a:ext cx="378326" cy="405299"/>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2" name="Oval 11"/>
          <p:cNvSpPr/>
          <p:nvPr/>
        </p:nvSpPr>
        <p:spPr>
          <a:xfrm>
            <a:off x="3124960" y="3037606"/>
            <a:ext cx="378326" cy="405299"/>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3" name="Oval 12"/>
          <p:cNvSpPr/>
          <p:nvPr/>
        </p:nvSpPr>
        <p:spPr>
          <a:xfrm>
            <a:off x="3881612" y="3020305"/>
            <a:ext cx="378326" cy="405299"/>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cxnSp>
        <p:nvCxnSpPr>
          <p:cNvPr id="14" name="Straight Connector 13"/>
          <p:cNvCxnSpPr>
            <a:stCxn id="4" idx="0"/>
            <a:endCxn id="8" idx="4"/>
          </p:cNvCxnSpPr>
          <p:nvPr/>
        </p:nvCxnSpPr>
        <p:spPr>
          <a:xfrm flipV="1">
            <a:off x="2242932" y="4259432"/>
            <a:ext cx="341563" cy="387999"/>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a:stCxn id="5" idx="0"/>
            <a:endCxn id="8" idx="4"/>
          </p:cNvCxnSpPr>
          <p:nvPr/>
        </p:nvCxnSpPr>
        <p:spPr>
          <a:xfrm flipH="1" flipV="1">
            <a:off x="2584495" y="4259432"/>
            <a:ext cx="351303" cy="387999"/>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a:stCxn id="6" idx="0"/>
            <a:endCxn id="8" idx="4"/>
          </p:cNvCxnSpPr>
          <p:nvPr/>
        </p:nvCxnSpPr>
        <p:spPr>
          <a:xfrm flipH="1" flipV="1">
            <a:off x="2584495" y="4259432"/>
            <a:ext cx="1107954" cy="387999"/>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a:stCxn id="7" idx="0"/>
            <a:endCxn id="8" idx="4"/>
          </p:cNvCxnSpPr>
          <p:nvPr/>
        </p:nvCxnSpPr>
        <p:spPr>
          <a:xfrm flipH="1" flipV="1">
            <a:off x="2584495" y="4259432"/>
            <a:ext cx="1851094" cy="387999"/>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a:stCxn id="4" idx="0"/>
            <a:endCxn id="9" idx="4"/>
          </p:cNvCxnSpPr>
          <p:nvPr/>
        </p:nvCxnSpPr>
        <p:spPr>
          <a:xfrm flipV="1">
            <a:off x="2242932" y="4276733"/>
            <a:ext cx="1071191" cy="370698"/>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a:stCxn id="5" idx="0"/>
            <a:endCxn id="9" idx="4"/>
          </p:cNvCxnSpPr>
          <p:nvPr/>
        </p:nvCxnSpPr>
        <p:spPr>
          <a:xfrm flipV="1">
            <a:off x="2935798" y="4276733"/>
            <a:ext cx="378325" cy="370698"/>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a:stCxn id="6" idx="0"/>
            <a:endCxn id="9" idx="4"/>
          </p:cNvCxnSpPr>
          <p:nvPr/>
        </p:nvCxnSpPr>
        <p:spPr>
          <a:xfrm flipH="1" flipV="1">
            <a:off x="3314123" y="4276733"/>
            <a:ext cx="378326" cy="370698"/>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a:stCxn id="7" idx="0"/>
            <a:endCxn id="10" idx="4"/>
          </p:cNvCxnSpPr>
          <p:nvPr/>
        </p:nvCxnSpPr>
        <p:spPr>
          <a:xfrm flipH="1" flipV="1">
            <a:off x="4070775" y="4259432"/>
            <a:ext cx="364814" cy="387999"/>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a:stCxn id="6" idx="0"/>
            <a:endCxn id="10" idx="4"/>
          </p:cNvCxnSpPr>
          <p:nvPr/>
        </p:nvCxnSpPr>
        <p:spPr>
          <a:xfrm flipV="1">
            <a:off x="3692449" y="4259432"/>
            <a:ext cx="378326" cy="387999"/>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a:stCxn id="9" idx="4"/>
            <a:endCxn id="7" idx="0"/>
          </p:cNvCxnSpPr>
          <p:nvPr/>
        </p:nvCxnSpPr>
        <p:spPr>
          <a:xfrm>
            <a:off x="3314123" y="4276733"/>
            <a:ext cx="1121466" cy="370698"/>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a:stCxn id="5" idx="0"/>
            <a:endCxn id="10" idx="4"/>
          </p:cNvCxnSpPr>
          <p:nvPr/>
        </p:nvCxnSpPr>
        <p:spPr>
          <a:xfrm flipV="1">
            <a:off x="2935798" y="4259432"/>
            <a:ext cx="1134977" cy="387999"/>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a:stCxn id="8" idx="0"/>
            <a:endCxn id="11" idx="4"/>
          </p:cNvCxnSpPr>
          <p:nvPr/>
        </p:nvCxnSpPr>
        <p:spPr>
          <a:xfrm flipV="1">
            <a:off x="2584495" y="3425604"/>
            <a:ext cx="0" cy="428529"/>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a:stCxn id="9" idx="0"/>
            <a:endCxn id="11" idx="4"/>
          </p:cNvCxnSpPr>
          <p:nvPr/>
        </p:nvCxnSpPr>
        <p:spPr>
          <a:xfrm flipH="1" flipV="1">
            <a:off x="2584495" y="3425604"/>
            <a:ext cx="729628" cy="445830"/>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p:cNvCxnSpPr>
            <a:stCxn id="10" idx="0"/>
            <a:endCxn id="11" idx="4"/>
          </p:cNvCxnSpPr>
          <p:nvPr/>
        </p:nvCxnSpPr>
        <p:spPr>
          <a:xfrm flipH="1" flipV="1">
            <a:off x="2584495" y="3425604"/>
            <a:ext cx="1486280" cy="428529"/>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p:cNvCxnSpPr>
            <a:stCxn id="8" idx="0"/>
            <a:endCxn id="12" idx="4"/>
          </p:cNvCxnSpPr>
          <p:nvPr/>
        </p:nvCxnSpPr>
        <p:spPr>
          <a:xfrm flipV="1">
            <a:off x="2584495" y="3442905"/>
            <a:ext cx="729628" cy="411228"/>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p:cNvCxnSpPr>
            <a:stCxn id="8" idx="0"/>
            <a:endCxn id="13" idx="4"/>
          </p:cNvCxnSpPr>
          <p:nvPr/>
        </p:nvCxnSpPr>
        <p:spPr>
          <a:xfrm flipV="1">
            <a:off x="2584495" y="3425604"/>
            <a:ext cx="1486280" cy="428529"/>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p:cNvCxnSpPr>
            <a:stCxn id="9" idx="0"/>
            <a:endCxn id="12" idx="4"/>
          </p:cNvCxnSpPr>
          <p:nvPr/>
        </p:nvCxnSpPr>
        <p:spPr>
          <a:xfrm flipV="1">
            <a:off x="3314123" y="3442905"/>
            <a:ext cx="0" cy="428529"/>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p:cNvCxnSpPr>
            <a:stCxn id="10" idx="0"/>
            <a:endCxn id="12" idx="4"/>
          </p:cNvCxnSpPr>
          <p:nvPr/>
        </p:nvCxnSpPr>
        <p:spPr>
          <a:xfrm flipH="1" flipV="1">
            <a:off x="3314123" y="3442905"/>
            <a:ext cx="756652" cy="411228"/>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V="1">
            <a:off x="4070775" y="3425604"/>
            <a:ext cx="0" cy="428529"/>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p:cNvCxnSpPr>
            <a:stCxn id="9" idx="0"/>
            <a:endCxn id="13" idx="4"/>
          </p:cNvCxnSpPr>
          <p:nvPr/>
        </p:nvCxnSpPr>
        <p:spPr>
          <a:xfrm flipV="1">
            <a:off x="3314123" y="3425604"/>
            <a:ext cx="756652" cy="445830"/>
          </a:xfrm>
          <a:prstGeom prst="line">
            <a:avLst/>
          </a:prstGeom>
        </p:spPr>
        <p:style>
          <a:lnRef idx="2">
            <a:schemeClr val="accent1"/>
          </a:lnRef>
          <a:fillRef idx="0">
            <a:schemeClr val="accent1"/>
          </a:fillRef>
          <a:effectRef idx="1">
            <a:schemeClr val="accent1"/>
          </a:effectRef>
          <a:fontRef idx="minor">
            <a:schemeClr val="tx1"/>
          </a:fontRef>
        </p:style>
      </p:cxnSp>
      <p:sp>
        <p:nvSpPr>
          <p:cNvPr id="34" name="Oval 33"/>
          <p:cNvSpPr/>
          <p:nvPr/>
        </p:nvSpPr>
        <p:spPr>
          <a:xfrm>
            <a:off x="2358569" y="2190267"/>
            <a:ext cx="378326" cy="405299"/>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35" name="Oval 34"/>
          <p:cNvSpPr/>
          <p:nvPr/>
        </p:nvSpPr>
        <p:spPr>
          <a:xfrm>
            <a:off x="3088197" y="2207568"/>
            <a:ext cx="378326" cy="405299"/>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36" name="Oval 35"/>
          <p:cNvSpPr/>
          <p:nvPr/>
        </p:nvSpPr>
        <p:spPr>
          <a:xfrm>
            <a:off x="3844849" y="2190267"/>
            <a:ext cx="378326" cy="405299"/>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cxnSp>
        <p:nvCxnSpPr>
          <p:cNvPr id="37" name="Straight Connector 36"/>
          <p:cNvCxnSpPr>
            <a:endCxn id="34" idx="4"/>
          </p:cNvCxnSpPr>
          <p:nvPr/>
        </p:nvCxnSpPr>
        <p:spPr>
          <a:xfrm flipV="1">
            <a:off x="2547732" y="2595566"/>
            <a:ext cx="0" cy="428529"/>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Straight Connector 37"/>
          <p:cNvCxnSpPr>
            <a:endCxn id="34" idx="4"/>
          </p:cNvCxnSpPr>
          <p:nvPr/>
        </p:nvCxnSpPr>
        <p:spPr>
          <a:xfrm flipH="1" flipV="1">
            <a:off x="2547732" y="2595566"/>
            <a:ext cx="729628" cy="445830"/>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p:cNvCxnSpPr>
            <a:endCxn id="34" idx="4"/>
          </p:cNvCxnSpPr>
          <p:nvPr/>
        </p:nvCxnSpPr>
        <p:spPr>
          <a:xfrm flipH="1" flipV="1">
            <a:off x="2547732" y="2595566"/>
            <a:ext cx="1486280" cy="428529"/>
          </a:xfrm>
          <a:prstGeom prst="line">
            <a:avLst/>
          </a:prstGeom>
        </p:spPr>
        <p:style>
          <a:lnRef idx="2">
            <a:schemeClr val="accent1"/>
          </a:lnRef>
          <a:fillRef idx="0">
            <a:schemeClr val="accent1"/>
          </a:fillRef>
          <a:effectRef idx="1">
            <a:schemeClr val="accent1"/>
          </a:effectRef>
          <a:fontRef idx="minor">
            <a:schemeClr val="tx1"/>
          </a:fontRef>
        </p:style>
      </p:cxnSp>
      <p:cxnSp>
        <p:nvCxnSpPr>
          <p:cNvPr id="40" name="Straight Connector 39"/>
          <p:cNvCxnSpPr>
            <a:endCxn id="35" idx="4"/>
          </p:cNvCxnSpPr>
          <p:nvPr/>
        </p:nvCxnSpPr>
        <p:spPr>
          <a:xfrm flipV="1">
            <a:off x="2547732" y="2612867"/>
            <a:ext cx="729628" cy="411228"/>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p:cNvCxnSpPr>
            <a:endCxn id="36" idx="4"/>
          </p:cNvCxnSpPr>
          <p:nvPr/>
        </p:nvCxnSpPr>
        <p:spPr>
          <a:xfrm flipV="1">
            <a:off x="2547732" y="2595566"/>
            <a:ext cx="1486280" cy="428529"/>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Straight Connector 41"/>
          <p:cNvCxnSpPr>
            <a:endCxn id="35" idx="4"/>
          </p:cNvCxnSpPr>
          <p:nvPr/>
        </p:nvCxnSpPr>
        <p:spPr>
          <a:xfrm flipV="1">
            <a:off x="3277360" y="2612867"/>
            <a:ext cx="0" cy="428529"/>
          </a:xfrm>
          <a:prstGeom prst="line">
            <a:avLst/>
          </a:prstGeom>
        </p:spPr>
        <p:style>
          <a:lnRef idx="2">
            <a:schemeClr val="accent1"/>
          </a:lnRef>
          <a:fillRef idx="0">
            <a:schemeClr val="accent1"/>
          </a:fillRef>
          <a:effectRef idx="1">
            <a:schemeClr val="accent1"/>
          </a:effectRef>
          <a:fontRef idx="minor">
            <a:schemeClr val="tx1"/>
          </a:fontRef>
        </p:style>
      </p:cxnSp>
      <p:cxnSp>
        <p:nvCxnSpPr>
          <p:cNvPr id="43" name="Straight Connector 42"/>
          <p:cNvCxnSpPr>
            <a:endCxn id="35" idx="4"/>
          </p:cNvCxnSpPr>
          <p:nvPr/>
        </p:nvCxnSpPr>
        <p:spPr>
          <a:xfrm flipH="1" flipV="1">
            <a:off x="3277360" y="2612867"/>
            <a:ext cx="756652" cy="411228"/>
          </a:xfrm>
          <a:prstGeom prst="line">
            <a:avLst/>
          </a:prstGeom>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flipV="1">
            <a:off x="4034012" y="2595566"/>
            <a:ext cx="0" cy="428529"/>
          </a:xfrm>
          <a:prstGeom prst="line">
            <a:avLst/>
          </a:prstGeom>
        </p:spPr>
        <p:style>
          <a:lnRef idx="2">
            <a:schemeClr val="accent1"/>
          </a:lnRef>
          <a:fillRef idx="0">
            <a:schemeClr val="accent1"/>
          </a:fillRef>
          <a:effectRef idx="1">
            <a:schemeClr val="accent1"/>
          </a:effectRef>
          <a:fontRef idx="minor">
            <a:schemeClr val="tx1"/>
          </a:fontRef>
        </p:style>
      </p:cxnSp>
      <p:cxnSp>
        <p:nvCxnSpPr>
          <p:cNvPr id="45" name="Straight Connector 44"/>
          <p:cNvCxnSpPr>
            <a:endCxn id="36" idx="4"/>
          </p:cNvCxnSpPr>
          <p:nvPr/>
        </p:nvCxnSpPr>
        <p:spPr>
          <a:xfrm flipV="1">
            <a:off x="3277360" y="2595566"/>
            <a:ext cx="756652" cy="445830"/>
          </a:xfrm>
          <a:prstGeom prst="line">
            <a:avLst/>
          </a:prstGeom>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p:nvPr/>
        </p:nvCxnSpPr>
        <p:spPr>
          <a:xfrm flipV="1">
            <a:off x="3284904" y="1472588"/>
            <a:ext cx="0" cy="54039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7" name="TextBox 46"/>
          <p:cNvSpPr txBox="1"/>
          <p:nvPr/>
        </p:nvSpPr>
        <p:spPr>
          <a:xfrm>
            <a:off x="3642175" y="1149422"/>
            <a:ext cx="1841971" cy="369332"/>
          </a:xfrm>
          <a:prstGeom prst="rect">
            <a:avLst/>
          </a:prstGeom>
          <a:noFill/>
        </p:spPr>
        <p:txBody>
          <a:bodyPr wrap="none" rtlCol="0">
            <a:spAutoFit/>
          </a:bodyPr>
          <a:lstStyle/>
          <a:p>
            <a:r>
              <a:rPr lang="en-US" dirty="0" smtClean="0"/>
              <a:t>Purely supervised</a:t>
            </a:r>
          </a:p>
        </p:txBody>
      </p:sp>
      <p:cxnSp>
        <p:nvCxnSpPr>
          <p:cNvPr id="48" name="Straight Connector 47"/>
          <p:cNvCxnSpPr/>
          <p:nvPr/>
        </p:nvCxnSpPr>
        <p:spPr>
          <a:xfrm>
            <a:off x="4435589" y="4120542"/>
            <a:ext cx="374554" cy="0"/>
          </a:xfrm>
          <a:prstGeom prst="line">
            <a:avLst/>
          </a:prstGeom>
        </p:spPr>
        <p:style>
          <a:lnRef idx="2">
            <a:schemeClr val="accent4"/>
          </a:lnRef>
          <a:fillRef idx="0">
            <a:schemeClr val="accent4"/>
          </a:fillRef>
          <a:effectRef idx="1">
            <a:schemeClr val="accent4"/>
          </a:effectRef>
          <a:fontRef idx="minor">
            <a:schemeClr val="tx1"/>
          </a:fontRef>
        </p:style>
      </p:cxnSp>
      <p:cxnSp>
        <p:nvCxnSpPr>
          <p:cNvPr id="49" name="Straight Connector 48"/>
          <p:cNvCxnSpPr/>
          <p:nvPr/>
        </p:nvCxnSpPr>
        <p:spPr>
          <a:xfrm flipV="1">
            <a:off x="4802290" y="3854133"/>
            <a:ext cx="278085" cy="270200"/>
          </a:xfrm>
          <a:prstGeom prst="line">
            <a:avLst/>
          </a:prstGeom>
        </p:spPr>
        <p:style>
          <a:lnRef idx="2">
            <a:schemeClr val="accent4"/>
          </a:lnRef>
          <a:fillRef idx="0">
            <a:schemeClr val="accent4"/>
          </a:fillRef>
          <a:effectRef idx="1">
            <a:schemeClr val="accent4"/>
          </a:effectRef>
          <a:fontRef idx="minor">
            <a:schemeClr val="tx1"/>
          </a:fontRef>
        </p:style>
      </p:cxnSp>
      <p:cxnSp>
        <p:nvCxnSpPr>
          <p:cNvPr id="50" name="Straight Connector 49"/>
          <p:cNvCxnSpPr/>
          <p:nvPr/>
        </p:nvCxnSpPr>
        <p:spPr>
          <a:xfrm>
            <a:off x="4427736" y="3331031"/>
            <a:ext cx="374554" cy="0"/>
          </a:xfrm>
          <a:prstGeom prst="line">
            <a:avLst/>
          </a:prstGeom>
        </p:spPr>
        <p:style>
          <a:lnRef idx="2">
            <a:schemeClr val="accent4"/>
          </a:lnRef>
          <a:fillRef idx="0">
            <a:schemeClr val="accent4"/>
          </a:fillRef>
          <a:effectRef idx="1">
            <a:schemeClr val="accent4"/>
          </a:effectRef>
          <a:fontRef idx="minor">
            <a:schemeClr val="tx1"/>
          </a:fontRef>
        </p:style>
      </p:cxnSp>
      <p:cxnSp>
        <p:nvCxnSpPr>
          <p:cNvPr id="51" name="Straight Connector 50"/>
          <p:cNvCxnSpPr/>
          <p:nvPr/>
        </p:nvCxnSpPr>
        <p:spPr>
          <a:xfrm flipV="1">
            <a:off x="4794437" y="3064622"/>
            <a:ext cx="278085" cy="270200"/>
          </a:xfrm>
          <a:prstGeom prst="line">
            <a:avLst/>
          </a:prstGeom>
        </p:spPr>
        <p:style>
          <a:lnRef idx="2">
            <a:schemeClr val="accent4"/>
          </a:lnRef>
          <a:fillRef idx="0">
            <a:schemeClr val="accent4"/>
          </a:fillRef>
          <a:effectRef idx="1">
            <a:schemeClr val="accent4"/>
          </a:effectRef>
          <a:fontRef idx="minor">
            <a:schemeClr val="tx1"/>
          </a:fontRef>
        </p:style>
      </p:cxnSp>
      <p:cxnSp>
        <p:nvCxnSpPr>
          <p:cNvPr id="52" name="Straight Connector 51"/>
          <p:cNvCxnSpPr/>
          <p:nvPr/>
        </p:nvCxnSpPr>
        <p:spPr>
          <a:xfrm>
            <a:off x="4427736" y="2473977"/>
            <a:ext cx="374554" cy="0"/>
          </a:xfrm>
          <a:prstGeom prst="line">
            <a:avLst/>
          </a:prstGeom>
        </p:spPr>
        <p:style>
          <a:lnRef idx="2">
            <a:schemeClr val="accent4"/>
          </a:lnRef>
          <a:fillRef idx="0">
            <a:schemeClr val="accent4"/>
          </a:fillRef>
          <a:effectRef idx="1">
            <a:schemeClr val="accent4"/>
          </a:effectRef>
          <a:fontRef idx="minor">
            <a:schemeClr val="tx1"/>
          </a:fontRef>
        </p:style>
      </p:cxnSp>
      <p:cxnSp>
        <p:nvCxnSpPr>
          <p:cNvPr id="53" name="Straight Connector 52"/>
          <p:cNvCxnSpPr/>
          <p:nvPr/>
        </p:nvCxnSpPr>
        <p:spPr>
          <a:xfrm flipV="1">
            <a:off x="4794437" y="2207568"/>
            <a:ext cx="278085" cy="270200"/>
          </a:xfrm>
          <a:prstGeom prst="line">
            <a:avLst/>
          </a:prstGeom>
        </p:spPr>
        <p:style>
          <a:lnRef idx="2">
            <a:schemeClr val="accent4"/>
          </a:lnRef>
          <a:fillRef idx="0">
            <a:schemeClr val="accent4"/>
          </a:fillRef>
          <a:effectRef idx="1">
            <a:schemeClr val="accent4"/>
          </a:effectRef>
          <a:fontRef idx="minor">
            <a:schemeClr val="tx1"/>
          </a:fontRef>
        </p:style>
      </p:cxnSp>
      <p:cxnSp>
        <p:nvCxnSpPr>
          <p:cNvPr id="54" name="Straight Connector 53"/>
          <p:cNvCxnSpPr/>
          <p:nvPr/>
        </p:nvCxnSpPr>
        <p:spPr>
          <a:xfrm>
            <a:off x="5080375" y="3857924"/>
            <a:ext cx="403771" cy="0"/>
          </a:xfrm>
          <a:prstGeom prst="line">
            <a:avLst/>
          </a:prstGeom>
        </p:spPr>
        <p:style>
          <a:lnRef idx="2">
            <a:schemeClr val="accent4"/>
          </a:lnRef>
          <a:fillRef idx="0">
            <a:schemeClr val="accent4"/>
          </a:fillRef>
          <a:effectRef idx="1">
            <a:schemeClr val="accent4"/>
          </a:effectRef>
          <a:fontRef idx="minor">
            <a:schemeClr val="tx1"/>
          </a:fontRef>
        </p:style>
      </p:cxnSp>
      <p:cxnSp>
        <p:nvCxnSpPr>
          <p:cNvPr id="58" name="Straight Connector 57"/>
          <p:cNvCxnSpPr/>
          <p:nvPr/>
        </p:nvCxnSpPr>
        <p:spPr>
          <a:xfrm>
            <a:off x="5072522" y="3064622"/>
            <a:ext cx="403771" cy="0"/>
          </a:xfrm>
          <a:prstGeom prst="line">
            <a:avLst/>
          </a:prstGeom>
        </p:spPr>
        <p:style>
          <a:lnRef idx="2">
            <a:schemeClr val="accent4"/>
          </a:lnRef>
          <a:fillRef idx="0">
            <a:schemeClr val="accent4"/>
          </a:fillRef>
          <a:effectRef idx="1">
            <a:schemeClr val="accent4"/>
          </a:effectRef>
          <a:fontRef idx="minor">
            <a:schemeClr val="tx1"/>
          </a:fontRef>
        </p:style>
      </p:cxnSp>
      <p:cxnSp>
        <p:nvCxnSpPr>
          <p:cNvPr id="59" name="Straight Connector 58"/>
          <p:cNvCxnSpPr/>
          <p:nvPr/>
        </p:nvCxnSpPr>
        <p:spPr>
          <a:xfrm>
            <a:off x="5072522" y="2207568"/>
            <a:ext cx="403771" cy="0"/>
          </a:xfrm>
          <a:prstGeom prst="line">
            <a:avLst/>
          </a:prstGeom>
        </p:spPr>
        <p:style>
          <a:lnRef idx="2">
            <a:schemeClr val="accent4"/>
          </a:lnRef>
          <a:fillRef idx="0">
            <a:schemeClr val="accent4"/>
          </a:fillRef>
          <a:effectRef idx="1">
            <a:schemeClr val="accent4"/>
          </a:effectRef>
          <a:fontRef idx="minor">
            <a:schemeClr val="tx1"/>
          </a:fontRef>
        </p:style>
      </p:cxnSp>
      <p:sp>
        <p:nvSpPr>
          <p:cNvPr id="55" name="TextBox 54"/>
          <p:cNvSpPr txBox="1"/>
          <p:nvPr/>
        </p:nvSpPr>
        <p:spPr>
          <a:xfrm>
            <a:off x="8069166" y="6519446"/>
            <a:ext cx="1074834" cy="338554"/>
          </a:xfrm>
          <a:prstGeom prst="rect">
            <a:avLst/>
          </a:prstGeom>
          <a:noFill/>
        </p:spPr>
        <p:txBody>
          <a:bodyPr wrap="none" rtlCol="0">
            <a:spAutoFit/>
          </a:bodyPr>
          <a:lstStyle/>
          <a:p>
            <a:pPr algn="ctr"/>
            <a:r>
              <a:rPr lang="en-US" sz="1600" dirty="0" smtClean="0"/>
              <a:t>Quoc V. </a:t>
            </a:r>
            <a:r>
              <a:rPr lang="en-US" sz="1600" dirty="0" smtClean="0"/>
              <a:t>Le</a:t>
            </a:r>
            <a:endParaRPr lang="en-US" sz="1600" dirty="0" smtClean="0"/>
          </a:p>
        </p:txBody>
      </p:sp>
    </p:spTree>
    <p:extLst>
      <p:ext uri="{BB962C8B-B14F-4D97-AF65-F5344CB8AC3E}">
        <p14:creationId xmlns:p14="http://schemas.microsoft.com/office/powerpoint/2010/main" val="18303802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615498" y="2474331"/>
            <a:ext cx="3585453" cy="3278198"/>
            <a:chOff x="76200" y="1508125"/>
            <a:chExt cx="5646738" cy="5303958"/>
          </a:xfrm>
        </p:grpSpPr>
        <p:pic>
          <p:nvPicPr>
            <p:cNvPr id="5" name="Picture 4"/>
            <p:cNvPicPr>
              <a:picLocks noChangeAspect="1" noChangeArrowheads="1"/>
            </p:cNvPicPr>
            <p:nvPr/>
          </p:nvPicPr>
          <p:blipFill>
            <a:blip r:embed="rId2" cstate="print"/>
            <a:srcRect/>
            <a:stretch>
              <a:fillRect/>
            </a:stretch>
          </p:blipFill>
          <p:spPr bwMode="auto">
            <a:xfrm>
              <a:off x="652463" y="3273546"/>
              <a:ext cx="5070475" cy="3538537"/>
            </a:xfrm>
            <a:prstGeom prst="rect">
              <a:avLst/>
            </a:prstGeom>
            <a:noFill/>
            <a:ln w="9525">
              <a:noFill/>
              <a:miter lim="800000"/>
              <a:headEnd/>
              <a:tailEnd/>
            </a:ln>
          </p:spPr>
        </p:pic>
        <p:sp>
          <p:nvSpPr>
            <p:cNvPr id="6" name="Rectangle 7"/>
            <p:cNvSpPr>
              <a:spLocks noChangeArrowheads="1"/>
            </p:cNvSpPr>
            <p:nvPr/>
          </p:nvSpPr>
          <p:spPr bwMode="auto">
            <a:xfrm>
              <a:off x="76200" y="1508125"/>
              <a:ext cx="914400" cy="914400"/>
            </a:xfrm>
            <a:prstGeom prst="rect">
              <a:avLst/>
            </a:prstGeom>
            <a:solidFill>
              <a:schemeClr val="bg1"/>
            </a:solidFill>
            <a:ln w="25400" algn="ctr">
              <a:noFill/>
              <a:miter lim="800000"/>
              <a:headEnd/>
              <a:tailEnd/>
            </a:ln>
          </p:spPr>
          <p:txBody>
            <a:bodyPr wrap="none" lIns="90487" tIns="44450" rIns="90487" bIns="44450" anchor="ctr">
              <a:spAutoFit/>
            </a:bodyPr>
            <a:lstStyle/>
            <a:p>
              <a:pPr algn="l">
                <a:spcBef>
                  <a:spcPct val="0"/>
                </a:spcBef>
              </a:pPr>
              <a:endParaRPr lang="en-US">
                <a:solidFill>
                  <a:srgbClr val="000000"/>
                </a:solidFill>
                <a:latin typeface="Arial" charset="0"/>
              </a:endParaRPr>
            </a:p>
          </p:txBody>
        </p:sp>
        <p:grpSp>
          <p:nvGrpSpPr>
            <p:cNvPr id="7" name="Group 6"/>
            <p:cNvGrpSpPr/>
            <p:nvPr/>
          </p:nvGrpSpPr>
          <p:grpSpPr>
            <a:xfrm>
              <a:off x="856240" y="3198570"/>
              <a:ext cx="4733645" cy="1844245"/>
              <a:chOff x="856240" y="3198570"/>
              <a:chExt cx="4733645" cy="1844245"/>
            </a:xfrm>
          </p:grpSpPr>
          <p:sp>
            <p:nvSpPr>
              <p:cNvPr id="9" name="TextBox 8"/>
              <p:cNvSpPr txBox="1"/>
              <p:nvPr/>
            </p:nvSpPr>
            <p:spPr>
              <a:xfrm>
                <a:off x="856240" y="4581150"/>
                <a:ext cx="441146" cy="461665"/>
              </a:xfrm>
              <a:prstGeom prst="rect">
                <a:avLst/>
              </a:prstGeom>
              <a:noFill/>
            </p:spPr>
            <p:txBody>
              <a:bodyPr wrap="none" rtlCol="0">
                <a:spAutoFit/>
              </a:bodyPr>
              <a:lstStyle/>
              <a:p>
                <a:pPr algn="l">
                  <a:spcBef>
                    <a:spcPts val="0"/>
                  </a:spcBef>
                </a:pPr>
                <a:r>
                  <a:rPr lang="en-US" sz="2400" dirty="0" smtClean="0">
                    <a:solidFill>
                      <a:schemeClr val="bg1"/>
                    </a:solidFill>
                    <a:latin typeface="+mj-lt"/>
                  </a:rPr>
                  <a:t>x</a:t>
                </a:r>
                <a:r>
                  <a:rPr lang="en-US" sz="2400" baseline="-25000" dirty="0" smtClean="0">
                    <a:solidFill>
                      <a:schemeClr val="bg1"/>
                    </a:solidFill>
                    <a:latin typeface="+mj-lt"/>
                  </a:rPr>
                  <a:t>1</a:t>
                </a:r>
              </a:p>
            </p:txBody>
          </p:sp>
          <p:sp>
            <p:nvSpPr>
              <p:cNvPr id="10" name="TextBox 9"/>
              <p:cNvSpPr txBox="1"/>
              <p:nvPr/>
            </p:nvSpPr>
            <p:spPr>
              <a:xfrm>
                <a:off x="2306105" y="4581150"/>
                <a:ext cx="441146" cy="461665"/>
              </a:xfrm>
              <a:prstGeom prst="rect">
                <a:avLst/>
              </a:prstGeom>
              <a:noFill/>
            </p:spPr>
            <p:txBody>
              <a:bodyPr wrap="none" rtlCol="0">
                <a:spAutoFit/>
              </a:bodyPr>
              <a:lstStyle/>
              <a:p>
                <a:pPr algn="l">
                  <a:spcBef>
                    <a:spcPts val="0"/>
                  </a:spcBef>
                </a:pPr>
                <a:r>
                  <a:rPr lang="en-US" sz="2400" dirty="0" smtClean="0">
                    <a:solidFill>
                      <a:schemeClr val="bg1"/>
                    </a:solidFill>
                    <a:latin typeface="+mj-lt"/>
                  </a:rPr>
                  <a:t>x</a:t>
                </a:r>
                <a:r>
                  <a:rPr lang="en-US" sz="2400" baseline="-25000" dirty="0" smtClean="0">
                    <a:solidFill>
                      <a:schemeClr val="bg1"/>
                    </a:solidFill>
                    <a:latin typeface="+mj-lt"/>
                  </a:rPr>
                  <a:t>2</a:t>
                </a:r>
              </a:p>
            </p:txBody>
          </p:sp>
          <p:sp>
            <p:nvSpPr>
              <p:cNvPr id="11" name="TextBox 10"/>
              <p:cNvSpPr txBox="1"/>
              <p:nvPr/>
            </p:nvSpPr>
            <p:spPr>
              <a:xfrm>
                <a:off x="3746804" y="4581150"/>
                <a:ext cx="441146" cy="461665"/>
              </a:xfrm>
              <a:prstGeom prst="rect">
                <a:avLst/>
              </a:prstGeom>
              <a:noFill/>
            </p:spPr>
            <p:txBody>
              <a:bodyPr wrap="none" rtlCol="0">
                <a:spAutoFit/>
              </a:bodyPr>
              <a:lstStyle/>
              <a:p>
                <a:pPr algn="l">
                  <a:spcBef>
                    <a:spcPts val="0"/>
                  </a:spcBef>
                </a:pPr>
                <a:r>
                  <a:rPr lang="en-US" sz="2400" dirty="0" smtClean="0">
                    <a:solidFill>
                      <a:schemeClr val="bg1"/>
                    </a:solidFill>
                    <a:latin typeface="+mj-lt"/>
                  </a:rPr>
                  <a:t>x</a:t>
                </a:r>
                <a:r>
                  <a:rPr lang="en-US" sz="2400" baseline="-25000" dirty="0" smtClean="0">
                    <a:solidFill>
                      <a:schemeClr val="bg1"/>
                    </a:solidFill>
                    <a:latin typeface="+mj-lt"/>
                  </a:rPr>
                  <a:t>3</a:t>
                </a:r>
              </a:p>
            </p:txBody>
          </p:sp>
          <p:sp>
            <p:nvSpPr>
              <p:cNvPr id="12" name="TextBox 11"/>
              <p:cNvSpPr txBox="1"/>
              <p:nvPr/>
            </p:nvSpPr>
            <p:spPr>
              <a:xfrm>
                <a:off x="5148739" y="4581150"/>
                <a:ext cx="441146" cy="461665"/>
              </a:xfrm>
              <a:prstGeom prst="rect">
                <a:avLst/>
              </a:prstGeom>
              <a:noFill/>
            </p:spPr>
            <p:txBody>
              <a:bodyPr wrap="none" rtlCol="0">
                <a:spAutoFit/>
              </a:bodyPr>
              <a:lstStyle/>
              <a:p>
                <a:pPr algn="l">
                  <a:spcBef>
                    <a:spcPts val="0"/>
                  </a:spcBef>
                </a:pPr>
                <a:r>
                  <a:rPr lang="en-US" sz="2400" dirty="0" smtClean="0">
                    <a:solidFill>
                      <a:schemeClr val="bg1"/>
                    </a:solidFill>
                    <a:latin typeface="+mj-lt"/>
                  </a:rPr>
                  <a:t>x</a:t>
                </a:r>
                <a:r>
                  <a:rPr lang="en-US" sz="2400" baseline="-25000" dirty="0" smtClean="0">
                    <a:solidFill>
                      <a:schemeClr val="bg1"/>
                    </a:solidFill>
                    <a:latin typeface="+mj-lt"/>
                  </a:rPr>
                  <a:t>4</a:t>
                </a:r>
              </a:p>
            </p:txBody>
          </p:sp>
          <p:sp>
            <p:nvSpPr>
              <p:cNvPr id="13" name="TextBox 12"/>
              <p:cNvSpPr txBox="1"/>
              <p:nvPr/>
            </p:nvSpPr>
            <p:spPr>
              <a:xfrm>
                <a:off x="4418685" y="3198570"/>
                <a:ext cx="423514" cy="461665"/>
              </a:xfrm>
              <a:prstGeom prst="rect">
                <a:avLst/>
              </a:prstGeom>
              <a:noFill/>
            </p:spPr>
            <p:txBody>
              <a:bodyPr wrap="none" rtlCol="0">
                <a:spAutoFit/>
              </a:bodyPr>
              <a:lstStyle/>
              <a:p>
                <a:pPr algn="l">
                  <a:spcBef>
                    <a:spcPts val="0"/>
                  </a:spcBef>
                </a:pPr>
                <a:r>
                  <a:rPr lang="en-US" sz="2400" dirty="0" smtClean="0">
                    <a:solidFill>
                      <a:schemeClr val="bg1"/>
                    </a:solidFill>
                    <a:latin typeface="+mj-lt"/>
                  </a:rPr>
                  <a:t>a</a:t>
                </a:r>
                <a:r>
                  <a:rPr lang="en-US" sz="2400" baseline="-25000" dirty="0" smtClean="0">
                    <a:solidFill>
                      <a:schemeClr val="bg1"/>
                    </a:solidFill>
                    <a:latin typeface="+mj-lt"/>
                  </a:rPr>
                  <a:t>3</a:t>
                </a:r>
              </a:p>
            </p:txBody>
          </p:sp>
          <p:sp>
            <p:nvSpPr>
              <p:cNvPr id="14" name="TextBox 13"/>
              <p:cNvSpPr txBox="1"/>
              <p:nvPr/>
            </p:nvSpPr>
            <p:spPr>
              <a:xfrm>
                <a:off x="2997395" y="3198570"/>
                <a:ext cx="423514" cy="461665"/>
              </a:xfrm>
              <a:prstGeom prst="rect">
                <a:avLst/>
              </a:prstGeom>
              <a:noFill/>
            </p:spPr>
            <p:txBody>
              <a:bodyPr wrap="none" rtlCol="0">
                <a:spAutoFit/>
              </a:bodyPr>
              <a:lstStyle/>
              <a:p>
                <a:pPr algn="l">
                  <a:spcBef>
                    <a:spcPts val="0"/>
                  </a:spcBef>
                </a:pPr>
                <a:r>
                  <a:rPr lang="en-US" sz="2400" dirty="0" smtClean="0">
                    <a:solidFill>
                      <a:schemeClr val="bg1"/>
                    </a:solidFill>
                    <a:latin typeface="+mj-lt"/>
                  </a:rPr>
                  <a:t>a</a:t>
                </a:r>
                <a:r>
                  <a:rPr lang="en-US" sz="2400" baseline="-25000" dirty="0" smtClean="0">
                    <a:solidFill>
                      <a:schemeClr val="bg1"/>
                    </a:solidFill>
                    <a:latin typeface="+mj-lt"/>
                  </a:rPr>
                  <a:t>2</a:t>
                </a:r>
              </a:p>
            </p:txBody>
          </p:sp>
          <p:sp>
            <p:nvSpPr>
              <p:cNvPr id="15" name="TextBox 14"/>
              <p:cNvSpPr txBox="1"/>
              <p:nvPr/>
            </p:nvSpPr>
            <p:spPr>
              <a:xfrm>
                <a:off x="1596124" y="3198570"/>
                <a:ext cx="423514" cy="461665"/>
              </a:xfrm>
              <a:prstGeom prst="rect">
                <a:avLst/>
              </a:prstGeom>
              <a:noFill/>
            </p:spPr>
            <p:txBody>
              <a:bodyPr wrap="none" rtlCol="0">
                <a:spAutoFit/>
              </a:bodyPr>
              <a:lstStyle/>
              <a:p>
                <a:pPr algn="l">
                  <a:spcBef>
                    <a:spcPts val="0"/>
                  </a:spcBef>
                </a:pPr>
                <a:r>
                  <a:rPr lang="en-US" sz="2400" dirty="0" smtClean="0">
                    <a:solidFill>
                      <a:schemeClr val="bg1"/>
                    </a:solidFill>
                    <a:latin typeface="+mj-lt"/>
                  </a:rPr>
                  <a:t>a</a:t>
                </a:r>
                <a:r>
                  <a:rPr lang="en-US" sz="2400" baseline="-25000" dirty="0" smtClean="0">
                    <a:solidFill>
                      <a:schemeClr val="bg1"/>
                    </a:solidFill>
                    <a:latin typeface="+mj-lt"/>
                  </a:rPr>
                  <a:t>1</a:t>
                </a:r>
              </a:p>
            </p:txBody>
          </p:sp>
        </p:grpSp>
        <p:pic>
          <p:nvPicPr>
            <p:cNvPr id="8" name="Picture 7"/>
            <p:cNvPicPr>
              <a:picLocks noChangeAspect="1" noChangeArrowheads="1"/>
            </p:cNvPicPr>
            <p:nvPr/>
          </p:nvPicPr>
          <p:blipFill rotWithShape="1">
            <a:blip r:embed="rId2" cstate="print"/>
            <a:srcRect r="1991" b="50209"/>
            <a:stretch/>
          </p:blipFill>
          <p:spPr bwMode="auto">
            <a:xfrm>
              <a:off x="652463" y="1898351"/>
              <a:ext cx="4969521" cy="1761884"/>
            </a:xfrm>
            <a:prstGeom prst="rect">
              <a:avLst/>
            </a:prstGeom>
            <a:noFill/>
            <a:ln w="9525">
              <a:noFill/>
              <a:miter lim="800000"/>
              <a:headEnd/>
              <a:tailEnd/>
            </a:ln>
          </p:spPr>
        </p:pic>
      </p:grpSp>
      <p:sp>
        <p:nvSpPr>
          <p:cNvPr id="16" name="Right Arrow 15"/>
          <p:cNvSpPr/>
          <p:nvPr/>
        </p:nvSpPr>
        <p:spPr>
          <a:xfrm rot="16200000">
            <a:off x="4286722" y="1994765"/>
            <a:ext cx="609600" cy="484632"/>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lIns="91419" tIns="45710" rIns="91419" bIns="45710" rtlCol="0" anchor="ctr"/>
          <a:lstStyle/>
          <a:p>
            <a:pPr defTabSz="914186" fontAlgn="auto">
              <a:spcBef>
                <a:spcPts val="0"/>
              </a:spcBef>
              <a:spcAft>
                <a:spcPts val="0"/>
              </a:spcAft>
            </a:pPr>
            <a:endParaRPr lang="ko-KR" altLang="en-US" sz="1700">
              <a:solidFill>
                <a:schemeClr val="bg1"/>
              </a:solidFill>
            </a:endParaRPr>
          </a:p>
        </p:txBody>
      </p:sp>
      <p:sp>
        <p:nvSpPr>
          <p:cNvPr id="17" name="Text Box 6"/>
          <p:cNvSpPr txBox="1">
            <a:spLocks noChangeArrowheads="1"/>
          </p:cNvSpPr>
          <p:nvPr/>
        </p:nvSpPr>
        <p:spPr bwMode="auto">
          <a:xfrm>
            <a:off x="3110792" y="1497963"/>
            <a:ext cx="3364802" cy="366767"/>
          </a:xfrm>
          <a:prstGeom prst="rect">
            <a:avLst/>
          </a:prstGeom>
          <a:noFill/>
          <a:ln w="25400" algn="ctr">
            <a:noFill/>
            <a:miter lim="800000"/>
            <a:headEnd/>
            <a:tailEnd/>
          </a:ln>
        </p:spPr>
        <p:txBody>
          <a:bodyPr wrap="none" lIns="90487" tIns="44450" rIns="90487" bIns="44450">
            <a:spAutoFit/>
          </a:bodyPr>
          <a:lstStyle/>
          <a:p>
            <a:pPr marL="381000" indent="-381000" algn="l">
              <a:spcBef>
                <a:spcPct val="0"/>
              </a:spcBef>
            </a:pPr>
            <a:r>
              <a:rPr lang="en-US" dirty="0" smtClean="0">
                <a:solidFill>
                  <a:srgbClr val="FFFFFF"/>
                </a:solidFill>
                <a:latin typeface="Arial" charset="0"/>
              </a:rPr>
              <a:t>Input to a 22,000-way classifier</a:t>
            </a:r>
            <a:endParaRPr lang="en-US" dirty="0">
              <a:solidFill>
                <a:srgbClr val="FFFFFF"/>
              </a:solidFill>
              <a:latin typeface="Arial" charset="0"/>
            </a:endParaRPr>
          </a:p>
        </p:txBody>
      </p:sp>
    </p:spTree>
    <p:extLst>
      <p:ext uri="{BB962C8B-B14F-4D97-AF65-F5344CB8AC3E}">
        <p14:creationId xmlns:p14="http://schemas.microsoft.com/office/powerpoint/2010/main" val="8263383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060425" y="4003847"/>
            <a:ext cx="5029366" cy="400110"/>
          </a:xfrm>
          <a:prstGeom prst="rect">
            <a:avLst/>
          </a:prstGeom>
          <a:noFill/>
        </p:spPr>
        <p:txBody>
          <a:bodyPr wrap="none" rtlCol="0">
            <a:spAutoFit/>
          </a:bodyPr>
          <a:lstStyle/>
          <a:p>
            <a:r>
              <a:rPr lang="en-US" sz="2000" dirty="0" smtClean="0"/>
              <a:t>Using only 1000 categories, our method </a:t>
            </a:r>
            <a:r>
              <a:rPr lang="en-US" sz="2000" dirty="0"/>
              <a:t>&gt;</a:t>
            </a:r>
            <a:r>
              <a:rPr lang="en-US" sz="2000" dirty="0" smtClean="0"/>
              <a:t> 60% </a:t>
            </a:r>
          </a:p>
        </p:txBody>
      </p:sp>
      <p:sp>
        <p:nvSpPr>
          <p:cNvPr id="4" name="TextBox 3"/>
          <p:cNvSpPr txBox="1"/>
          <p:nvPr/>
        </p:nvSpPr>
        <p:spPr>
          <a:xfrm>
            <a:off x="682195" y="1713367"/>
            <a:ext cx="2875702" cy="1107996"/>
          </a:xfrm>
          <a:prstGeom prst="rect">
            <a:avLst/>
          </a:prstGeom>
          <a:noFill/>
        </p:spPr>
        <p:txBody>
          <a:bodyPr wrap="square" rtlCol="0">
            <a:spAutoFit/>
          </a:bodyPr>
          <a:lstStyle/>
          <a:p>
            <a:r>
              <a:rPr lang="en-US" sz="6600" dirty="0" smtClean="0"/>
              <a:t>0.005%</a:t>
            </a:r>
            <a:endParaRPr lang="en-US" sz="6600" dirty="0"/>
          </a:p>
        </p:txBody>
      </p:sp>
      <p:sp>
        <p:nvSpPr>
          <p:cNvPr id="5" name="TextBox 4"/>
          <p:cNvSpPr txBox="1"/>
          <p:nvPr/>
        </p:nvSpPr>
        <p:spPr>
          <a:xfrm>
            <a:off x="1039035" y="2733297"/>
            <a:ext cx="2000818" cy="461665"/>
          </a:xfrm>
          <a:prstGeom prst="rect">
            <a:avLst/>
          </a:prstGeom>
          <a:noFill/>
        </p:spPr>
        <p:txBody>
          <a:bodyPr wrap="none" rtlCol="0">
            <a:spAutoFit/>
          </a:bodyPr>
          <a:lstStyle/>
          <a:p>
            <a:r>
              <a:rPr lang="en-US" sz="2400" dirty="0" smtClean="0"/>
              <a:t>Random guess</a:t>
            </a:r>
            <a:endParaRPr lang="en-US" sz="2400" dirty="0"/>
          </a:p>
        </p:txBody>
      </p:sp>
      <p:sp>
        <p:nvSpPr>
          <p:cNvPr id="7" name="TextBox 6"/>
          <p:cNvSpPr txBox="1"/>
          <p:nvPr/>
        </p:nvSpPr>
        <p:spPr>
          <a:xfrm>
            <a:off x="4035651" y="1713367"/>
            <a:ext cx="1894178" cy="1107996"/>
          </a:xfrm>
          <a:prstGeom prst="rect">
            <a:avLst/>
          </a:prstGeom>
          <a:noFill/>
        </p:spPr>
        <p:txBody>
          <a:bodyPr wrap="square" rtlCol="0">
            <a:spAutoFit/>
          </a:bodyPr>
          <a:lstStyle/>
          <a:p>
            <a:r>
              <a:rPr lang="en-US" sz="6600" dirty="0" smtClean="0"/>
              <a:t>9.5%</a:t>
            </a:r>
            <a:endParaRPr lang="en-US" sz="6600" dirty="0"/>
          </a:p>
        </p:txBody>
      </p:sp>
      <p:sp>
        <p:nvSpPr>
          <p:cNvPr id="8" name="TextBox 7"/>
          <p:cNvSpPr txBox="1"/>
          <p:nvPr/>
        </p:nvSpPr>
        <p:spPr>
          <a:xfrm>
            <a:off x="3474667" y="2733297"/>
            <a:ext cx="2810535" cy="830997"/>
          </a:xfrm>
          <a:prstGeom prst="rect">
            <a:avLst/>
          </a:prstGeom>
          <a:noFill/>
        </p:spPr>
        <p:txBody>
          <a:bodyPr wrap="none" rtlCol="0">
            <a:spAutoFit/>
          </a:bodyPr>
          <a:lstStyle/>
          <a:p>
            <a:pPr algn="ctr"/>
            <a:r>
              <a:rPr lang="en-US" sz="2400" dirty="0" smtClean="0"/>
              <a:t>State-of-the-art</a:t>
            </a:r>
          </a:p>
          <a:p>
            <a:pPr algn="ctr"/>
            <a:r>
              <a:rPr lang="en-US" sz="2400" dirty="0" smtClean="0"/>
              <a:t>(Weston, </a:t>
            </a:r>
            <a:r>
              <a:rPr lang="en-US" sz="2400" dirty="0" err="1" smtClean="0"/>
              <a:t>Bengio</a:t>
            </a:r>
            <a:r>
              <a:rPr lang="en-US" sz="2400" dirty="0" smtClean="0"/>
              <a:t> ‘11)</a:t>
            </a:r>
            <a:endParaRPr lang="en-US" sz="2400" dirty="0"/>
          </a:p>
        </p:txBody>
      </p:sp>
      <p:sp>
        <p:nvSpPr>
          <p:cNvPr id="10" name="TextBox 9"/>
          <p:cNvSpPr txBox="1"/>
          <p:nvPr/>
        </p:nvSpPr>
        <p:spPr>
          <a:xfrm>
            <a:off x="6473738" y="1713367"/>
            <a:ext cx="2510552" cy="1107996"/>
          </a:xfrm>
          <a:prstGeom prst="rect">
            <a:avLst/>
          </a:prstGeom>
          <a:noFill/>
        </p:spPr>
        <p:txBody>
          <a:bodyPr wrap="square" rtlCol="0">
            <a:spAutoFit/>
          </a:bodyPr>
          <a:lstStyle/>
          <a:p>
            <a:pPr algn="ctr"/>
            <a:r>
              <a:rPr lang="en-US" sz="6600" dirty="0" smtClean="0">
                <a:solidFill>
                  <a:srgbClr val="C0504D"/>
                </a:solidFill>
              </a:rPr>
              <a:t>18.3%</a:t>
            </a:r>
            <a:endParaRPr lang="en-US" sz="6600" dirty="0">
              <a:solidFill>
                <a:srgbClr val="C0504D"/>
              </a:solidFill>
            </a:endParaRPr>
          </a:p>
        </p:txBody>
      </p:sp>
      <p:sp>
        <p:nvSpPr>
          <p:cNvPr id="11" name="TextBox 10"/>
          <p:cNvSpPr txBox="1"/>
          <p:nvPr/>
        </p:nvSpPr>
        <p:spPr>
          <a:xfrm>
            <a:off x="6473738" y="2733297"/>
            <a:ext cx="2238864" cy="830997"/>
          </a:xfrm>
          <a:prstGeom prst="rect">
            <a:avLst/>
          </a:prstGeom>
          <a:noFill/>
        </p:spPr>
        <p:txBody>
          <a:bodyPr wrap="none" rtlCol="0">
            <a:spAutoFit/>
          </a:bodyPr>
          <a:lstStyle/>
          <a:p>
            <a:pPr algn="ctr"/>
            <a:r>
              <a:rPr lang="en-US" sz="2400" dirty="0" smtClean="0"/>
              <a:t>Feature learning </a:t>
            </a:r>
          </a:p>
          <a:p>
            <a:pPr algn="ctr"/>
            <a:r>
              <a:rPr lang="en-US" sz="2400" dirty="0" smtClean="0"/>
              <a:t>From raw pixels</a:t>
            </a:r>
            <a:endParaRPr lang="en-US" sz="2400" dirty="0"/>
          </a:p>
        </p:txBody>
      </p:sp>
      <p:sp>
        <p:nvSpPr>
          <p:cNvPr id="12" name="TextBox 11"/>
          <p:cNvSpPr txBox="1"/>
          <p:nvPr/>
        </p:nvSpPr>
        <p:spPr>
          <a:xfrm>
            <a:off x="0" y="6488668"/>
            <a:ext cx="9324709" cy="369332"/>
          </a:xfrm>
          <a:prstGeom prst="rect">
            <a:avLst/>
          </a:prstGeom>
          <a:noFill/>
        </p:spPr>
        <p:txBody>
          <a:bodyPr wrap="square" rtlCol="0">
            <a:spAutoFit/>
          </a:bodyPr>
          <a:lstStyle/>
          <a:p>
            <a:r>
              <a:rPr lang="en-US" dirty="0" smtClean="0"/>
              <a:t>Le, et al., </a:t>
            </a:r>
            <a:r>
              <a:rPr lang="en-US" i="1" dirty="0" smtClean="0"/>
              <a:t>Building high-level features using large-scale unsupervised learning</a:t>
            </a:r>
            <a:r>
              <a:rPr lang="en-US" dirty="0" smtClean="0"/>
              <a:t>. ICML 2012</a:t>
            </a:r>
            <a:endParaRPr lang="en-US" dirty="0"/>
          </a:p>
        </p:txBody>
      </p:sp>
    </p:spTree>
    <p:extLst>
      <p:ext uri="{BB962C8B-B14F-4D97-AF65-F5344CB8AC3E}">
        <p14:creationId xmlns:p14="http://schemas.microsoft.com/office/powerpoint/2010/main" val="1815176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ndian_elephan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4957" y="484425"/>
            <a:ext cx="2173425" cy="1447501"/>
          </a:xfrm>
          <a:prstGeom prst="rect">
            <a:avLst/>
          </a:prstGeom>
        </p:spPr>
      </p:pic>
      <p:pic>
        <p:nvPicPr>
          <p:cNvPr id="3" name="Picture 2" descr="african_elephan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75251" y="484425"/>
            <a:ext cx="1033517" cy="1447501"/>
          </a:xfrm>
          <a:prstGeom prst="rect">
            <a:avLst/>
          </a:prstGeom>
        </p:spPr>
      </p:pic>
      <p:sp>
        <p:nvSpPr>
          <p:cNvPr id="12" name="TextBox 11"/>
          <p:cNvSpPr txBox="1"/>
          <p:nvPr/>
        </p:nvSpPr>
        <p:spPr>
          <a:xfrm>
            <a:off x="2702581" y="2044912"/>
            <a:ext cx="1659429" cy="369332"/>
          </a:xfrm>
          <a:prstGeom prst="rect">
            <a:avLst/>
          </a:prstGeom>
          <a:noFill/>
        </p:spPr>
        <p:txBody>
          <a:bodyPr wrap="none" rtlCol="0">
            <a:spAutoFit/>
          </a:bodyPr>
          <a:lstStyle/>
          <a:p>
            <a:r>
              <a:rPr lang="en-US" dirty="0" smtClean="0"/>
              <a:t>Indian elephant</a:t>
            </a:r>
            <a:endParaRPr lang="en-US" dirty="0">
              <a:solidFill>
                <a:srgbClr val="FF0000"/>
              </a:solidFill>
            </a:endParaRPr>
          </a:p>
        </p:txBody>
      </p:sp>
      <p:sp>
        <p:nvSpPr>
          <p:cNvPr id="13" name="TextBox 12"/>
          <p:cNvSpPr txBox="1"/>
          <p:nvPr/>
        </p:nvSpPr>
        <p:spPr>
          <a:xfrm>
            <a:off x="5500355" y="2044912"/>
            <a:ext cx="1738164" cy="369332"/>
          </a:xfrm>
          <a:prstGeom prst="rect">
            <a:avLst/>
          </a:prstGeom>
          <a:noFill/>
        </p:spPr>
        <p:txBody>
          <a:bodyPr wrap="none" rtlCol="0">
            <a:spAutoFit/>
          </a:bodyPr>
          <a:lstStyle/>
          <a:p>
            <a:r>
              <a:rPr lang="en-US" dirty="0" smtClean="0"/>
              <a:t>African elephant</a:t>
            </a:r>
            <a:endParaRPr lang="en-US" dirty="0">
              <a:solidFill>
                <a:srgbClr val="FF0000"/>
              </a:solidFill>
            </a:endParaRPr>
          </a:p>
        </p:txBody>
      </p:sp>
      <p:pic>
        <p:nvPicPr>
          <p:cNvPr id="15" name="Picture 14" descr="cas_player.thumb"/>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04957" y="2613136"/>
            <a:ext cx="2173425" cy="1567096"/>
          </a:xfrm>
          <a:prstGeom prst="rect">
            <a:avLst/>
          </a:prstGeom>
        </p:spPr>
      </p:pic>
      <p:pic>
        <p:nvPicPr>
          <p:cNvPr id="16" name="Picture 15" descr="tape_player.thumb"/>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58493" y="2613136"/>
            <a:ext cx="2089461" cy="1567096"/>
          </a:xfrm>
          <a:prstGeom prst="rect">
            <a:avLst/>
          </a:prstGeom>
        </p:spPr>
      </p:pic>
      <p:sp>
        <p:nvSpPr>
          <p:cNvPr id="17" name="TextBox 16"/>
          <p:cNvSpPr txBox="1"/>
          <p:nvPr/>
        </p:nvSpPr>
        <p:spPr>
          <a:xfrm>
            <a:off x="2856867" y="4294226"/>
            <a:ext cx="1676584" cy="369332"/>
          </a:xfrm>
          <a:prstGeom prst="rect">
            <a:avLst/>
          </a:prstGeom>
          <a:noFill/>
        </p:spPr>
        <p:txBody>
          <a:bodyPr wrap="square" rtlCol="0">
            <a:spAutoFit/>
          </a:bodyPr>
          <a:lstStyle/>
          <a:p>
            <a:r>
              <a:rPr lang="en-US" dirty="0" smtClean="0"/>
              <a:t>Cassette player</a:t>
            </a:r>
            <a:endParaRPr lang="en-US" dirty="0">
              <a:solidFill>
                <a:srgbClr val="FF0000"/>
              </a:solidFill>
            </a:endParaRPr>
          </a:p>
        </p:txBody>
      </p:sp>
      <p:sp>
        <p:nvSpPr>
          <p:cNvPr id="18" name="TextBox 17"/>
          <p:cNvSpPr txBox="1"/>
          <p:nvPr/>
        </p:nvSpPr>
        <p:spPr>
          <a:xfrm>
            <a:off x="5751675" y="4294226"/>
            <a:ext cx="1280669" cy="369332"/>
          </a:xfrm>
          <a:prstGeom prst="rect">
            <a:avLst/>
          </a:prstGeom>
          <a:noFill/>
        </p:spPr>
        <p:txBody>
          <a:bodyPr wrap="none" rtlCol="0">
            <a:spAutoFit/>
          </a:bodyPr>
          <a:lstStyle/>
          <a:p>
            <a:r>
              <a:rPr lang="en-US" dirty="0" smtClean="0"/>
              <a:t>Tape player</a:t>
            </a:r>
            <a:endParaRPr lang="en-US" dirty="0">
              <a:solidFill>
                <a:srgbClr val="FF0000"/>
              </a:solidFill>
            </a:endParaRPr>
          </a:p>
        </p:txBody>
      </p:sp>
      <p:pic>
        <p:nvPicPr>
          <p:cNvPr id="19" name="Picture 18" descr="malaria_mosquito.thumb"/>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04957" y="4852925"/>
            <a:ext cx="2157300" cy="1429211"/>
          </a:xfrm>
          <a:prstGeom prst="rect">
            <a:avLst/>
          </a:prstGeom>
        </p:spPr>
      </p:pic>
      <p:pic>
        <p:nvPicPr>
          <p:cNvPr id="20" name="Picture 19" descr="yellow_fever_mos.thumb"/>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61848" y="4852924"/>
            <a:ext cx="2165471" cy="1429211"/>
          </a:xfrm>
          <a:prstGeom prst="rect">
            <a:avLst/>
          </a:prstGeom>
        </p:spPr>
      </p:pic>
      <p:sp>
        <p:nvSpPr>
          <p:cNvPr id="21" name="TextBox 20"/>
          <p:cNvSpPr txBox="1"/>
          <p:nvPr/>
        </p:nvSpPr>
        <p:spPr>
          <a:xfrm>
            <a:off x="2748173" y="6384469"/>
            <a:ext cx="2209997" cy="369332"/>
          </a:xfrm>
          <a:prstGeom prst="rect">
            <a:avLst/>
          </a:prstGeom>
          <a:noFill/>
        </p:spPr>
        <p:txBody>
          <a:bodyPr wrap="square" rtlCol="0">
            <a:spAutoFit/>
          </a:bodyPr>
          <a:lstStyle/>
          <a:p>
            <a:r>
              <a:rPr lang="en-US" dirty="0" smtClean="0"/>
              <a:t>Malaria mosquito</a:t>
            </a:r>
            <a:endParaRPr lang="en-US" dirty="0">
              <a:solidFill>
                <a:srgbClr val="FF0000"/>
              </a:solidFill>
            </a:endParaRPr>
          </a:p>
        </p:txBody>
      </p:sp>
      <p:sp>
        <p:nvSpPr>
          <p:cNvPr id="22" name="TextBox 21"/>
          <p:cNvSpPr txBox="1"/>
          <p:nvPr/>
        </p:nvSpPr>
        <p:spPr>
          <a:xfrm>
            <a:off x="5351723" y="6384469"/>
            <a:ext cx="2376929" cy="369332"/>
          </a:xfrm>
          <a:prstGeom prst="rect">
            <a:avLst/>
          </a:prstGeom>
          <a:noFill/>
        </p:spPr>
        <p:txBody>
          <a:bodyPr wrap="square" rtlCol="0">
            <a:spAutoFit/>
          </a:bodyPr>
          <a:lstStyle/>
          <a:p>
            <a:r>
              <a:rPr lang="en-US" dirty="0" smtClean="0"/>
              <a:t>Yellow fever mosquito</a:t>
            </a:r>
            <a:endParaRPr lang="en-US" dirty="0">
              <a:solidFill>
                <a:srgbClr val="FF0000"/>
              </a:solidFill>
            </a:endParaRPr>
          </a:p>
        </p:txBody>
      </p:sp>
    </p:spTree>
    <p:extLst>
      <p:ext uri="{BB962C8B-B14F-4D97-AF65-F5344CB8AC3E}">
        <p14:creationId xmlns:p14="http://schemas.microsoft.com/office/powerpoint/2010/main" val="355496216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3741827276_ef8d86048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992" y="377865"/>
            <a:ext cx="1722662" cy="2467997"/>
          </a:xfrm>
          <a:prstGeom prst="rect">
            <a:avLst/>
          </a:prstGeom>
        </p:spPr>
      </p:pic>
      <p:sp>
        <p:nvSpPr>
          <p:cNvPr id="5" name="TextBox 4"/>
          <p:cNvSpPr txBox="1"/>
          <p:nvPr/>
        </p:nvSpPr>
        <p:spPr>
          <a:xfrm>
            <a:off x="417992" y="2954784"/>
            <a:ext cx="1741883" cy="369332"/>
          </a:xfrm>
          <a:prstGeom prst="rect">
            <a:avLst/>
          </a:prstGeom>
          <a:noFill/>
        </p:spPr>
        <p:txBody>
          <a:bodyPr wrap="none" rtlCol="0">
            <a:spAutoFit/>
          </a:bodyPr>
          <a:lstStyle/>
          <a:p>
            <a:r>
              <a:rPr lang="en-US" dirty="0" smtClean="0"/>
              <a:t>People / </a:t>
            </a:r>
            <a:r>
              <a:rPr lang="en-US" dirty="0" smtClean="0">
                <a:solidFill>
                  <a:srgbClr val="FF0000"/>
                </a:solidFill>
              </a:rPr>
              <a:t>Plunger</a:t>
            </a:r>
            <a:endParaRPr lang="en-US" dirty="0">
              <a:solidFill>
                <a:srgbClr val="FF0000"/>
              </a:solidFill>
            </a:endParaRPr>
          </a:p>
        </p:txBody>
      </p:sp>
      <p:pic>
        <p:nvPicPr>
          <p:cNvPr id="6" name="Picture 5" descr="392315327_d8c82c45c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8054" y="377864"/>
            <a:ext cx="3290662" cy="2467997"/>
          </a:xfrm>
          <a:prstGeom prst="rect">
            <a:avLst/>
          </a:prstGeom>
        </p:spPr>
      </p:pic>
      <p:sp>
        <p:nvSpPr>
          <p:cNvPr id="7" name="TextBox 6"/>
          <p:cNvSpPr txBox="1"/>
          <p:nvPr/>
        </p:nvSpPr>
        <p:spPr>
          <a:xfrm>
            <a:off x="4583615" y="2954784"/>
            <a:ext cx="4157057" cy="369332"/>
          </a:xfrm>
          <a:prstGeom prst="rect">
            <a:avLst/>
          </a:prstGeom>
          <a:noFill/>
        </p:spPr>
        <p:txBody>
          <a:bodyPr wrap="none" rtlCol="0">
            <a:spAutoFit/>
          </a:bodyPr>
          <a:lstStyle/>
          <a:p>
            <a:r>
              <a:rPr lang="en-US" dirty="0" smtClean="0"/>
              <a:t>Swimming / Person / Swim trunk / </a:t>
            </a:r>
            <a:r>
              <a:rPr lang="en-US" dirty="0" smtClean="0">
                <a:solidFill>
                  <a:srgbClr val="FF0000"/>
                </a:solidFill>
              </a:rPr>
              <a:t>Snorkel</a:t>
            </a:r>
            <a:endParaRPr lang="en-US" dirty="0">
              <a:solidFill>
                <a:srgbClr val="FF0000"/>
              </a:solidFill>
            </a:endParaRPr>
          </a:p>
        </p:txBody>
      </p:sp>
      <p:pic>
        <p:nvPicPr>
          <p:cNvPr id="8" name="Picture 7" descr="ILSVRC2012_val_00000428.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98054" y="3536237"/>
            <a:ext cx="3290662" cy="2480653"/>
          </a:xfrm>
          <a:prstGeom prst="rect">
            <a:avLst/>
          </a:prstGeom>
        </p:spPr>
      </p:pic>
      <p:sp>
        <p:nvSpPr>
          <p:cNvPr id="9" name="TextBox 8"/>
          <p:cNvSpPr txBox="1"/>
          <p:nvPr/>
        </p:nvSpPr>
        <p:spPr>
          <a:xfrm>
            <a:off x="4898054" y="6187458"/>
            <a:ext cx="3895342" cy="646331"/>
          </a:xfrm>
          <a:prstGeom prst="rect">
            <a:avLst/>
          </a:prstGeom>
          <a:noFill/>
        </p:spPr>
        <p:txBody>
          <a:bodyPr wrap="none" rtlCol="0">
            <a:spAutoFit/>
          </a:bodyPr>
          <a:lstStyle/>
          <a:p>
            <a:r>
              <a:rPr lang="en-US" dirty="0" smtClean="0"/>
              <a:t>Person / People / </a:t>
            </a:r>
            <a:r>
              <a:rPr lang="en-US" dirty="0" err="1" smtClean="0"/>
              <a:t>Pingpong</a:t>
            </a:r>
            <a:r>
              <a:rPr lang="en-US" dirty="0" smtClean="0"/>
              <a:t> / Wheel / … </a:t>
            </a:r>
          </a:p>
          <a:p>
            <a:r>
              <a:rPr lang="en-US" dirty="0" smtClean="0"/>
              <a:t>/ </a:t>
            </a:r>
            <a:r>
              <a:rPr lang="en-US" dirty="0" err="1" smtClean="0">
                <a:solidFill>
                  <a:srgbClr val="FF0000"/>
                </a:solidFill>
              </a:rPr>
              <a:t>Ping-pong</a:t>
            </a:r>
            <a:r>
              <a:rPr lang="en-US" dirty="0" smtClean="0">
                <a:solidFill>
                  <a:srgbClr val="FF0000"/>
                </a:solidFill>
              </a:rPr>
              <a:t> ball </a:t>
            </a:r>
            <a:endParaRPr lang="en-US" dirty="0">
              <a:solidFill>
                <a:srgbClr val="FF0000"/>
              </a:solidFill>
            </a:endParaRPr>
          </a:p>
        </p:txBody>
      </p:sp>
      <p:pic>
        <p:nvPicPr>
          <p:cNvPr id="10" name="Picture 9" descr="ILSVRC2012_val_00001048.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7992" y="3536236"/>
            <a:ext cx="3290662" cy="2480653"/>
          </a:xfrm>
          <a:prstGeom prst="rect">
            <a:avLst/>
          </a:prstGeom>
        </p:spPr>
      </p:pic>
      <p:sp>
        <p:nvSpPr>
          <p:cNvPr id="11" name="TextBox 10"/>
          <p:cNvSpPr txBox="1"/>
          <p:nvPr/>
        </p:nvSpPr>
        <p:spPr>
          <a:xfrm>
            <a:off x="417992" y="6187458"/>
            <a:ext cx="4165623" cy="646331"/>
          </a:xfrm>
          <a:prstGeom prst="rect">
            <a:avLst/>
          </a:prstGeom>
          <a:noFill/>
        </p:spPr>
        <p:txBody>
          <a:bodyPr wrap="none" rtlCol="0">
            <a:spAutoFit/>
          </a:bodyPr>
          <a:lstStyle/>
          <a:p>
            <a:r>
              <a:rPr lang="en-US" dirty="0" smtClean="0"/>
              <a:t>People / Tree / Street / Marching order /…</a:t>
            </a:r>
            <a:endParaRPr lang="en-US" dirty="0">
              <a:solidFill>
                <a:srgbClr val="FF0000"/>
              </a:solidFill>
            </a:endParaRPr>
          </a:p>
          <a:p>
            <a:r>
              <a:rPr lang="en-US" dirty="0">
                <a:solidFill>
                  <a:srgbClr val="FF0000"/>
                </a:solidFill>
              </a:rPr>
              <a:t>B</a:t>
            </a:r>
            <a:r>
              <a:rPr lang="en-US" dirty="0" smtClean="0">
                <a:solidFill>
                  <a:srgbClr val="FF0000"/>
                </a:solidFill>
              </a:rPr>
              <a:t>earskin</a:t>
            </a:r>
            <a:endParaRPr lang="en-US" dirty="0" smtClean="0"/>
          </a:p>
        </p:txBody>
      </p:sp>
    </p:spTree>
    <p:extLst>
      <p:ext uri="{BB962C8B-B14F-4D97-AF65-F5344CB8AC3E}">
        <p14:creationId xmlns:p14="http://schemas.microsoft.com/office/powerpoint/2010/main" val="298882349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ost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0425" y="273803"/>
            <a:ext cx="1918477" cy="2557969"/>
          </a:xfrm>
          <a:prstGeom prst="rect">
            <a:avLst/>
          </a:prstGeom>
        </p:spPr>
      </p:pic>
      <p:sp>
        <p:nvSpPr>
          <p:cNvPr id="9" name="TextBox 8"/>
          <p:cNvSpPr txBox="1"/>
          <p:nvPr/>
        </p:nvSpPr>
        <p:spPr>
          <a:xfrm>
            <a:off x="2569044" y="2884694"/>
            <a:ext cx="1031051" cy="369332"/>
          </a:xfrm>
          <a:prstGeom prst="rect">
            <a:avLst/>
          </a:prstGeom>
          <a:noFill/>
        </p:spPr>
        <p:txBody>
          <a:bodyPr wrap="none" rtlCol="0">
            <a:spAutoFit/>
          </a:bodyPr>
          <a:lstStyle/>
          <a:p>
            <a:r>
              <a:rPr lang="en-US" dirty="0" smtClean="0"/>
              <a:t>Seat-belt</a:t>
            </a:r>
            <a:endParaRPr lang="en-US" dirty="0"/>
          </a:p>
        </p:txBody>
      </p:sp>
      <p:sp>
        <p:nvSpPr>
          <p:cNvPr id="10" name="TextBox 9"/>
          <p:cNvSpPr txBox="1"/>
          <p:nvPr/>
        </p:nvSpPr>
        <p:spPr>
          <a:xfrm>
            <a:off x="6372871" y="2884694"/>
            <a:ext cx="1494820" cy="369332"/>
          </a:xfrm>
          <a:prstGeom prst="rect">
            <a:avLst/>
          </a:prstGeom>
          <a:noFill/>
        </p:spPr>
        <p:txBody>
          <a:bodyPr wrap="none" rtlCol="0">
            <a:spAutoFit/>
          </a:bodyPr>
          <a:lstStyle/>
          <a:p>
            <a:r>
              <a:rPr lang="en-US" dirty="0" smtClean="0"/>
              <a:t>Boston rocker</a:t>
            </a:r>
            <a:endParaRPr lang="en-US" dirty="0"/>
          </a:p>
        </p:txBody>
      </p:sp>
      <p:pic>
        <p:nvPicPr>
          <p:cNvPr id="12" name="Picture 11" descr="seatbel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0621" y="326725"/>
            <a:ext cx="3410625" cy="2557969"/>
          </a:xfrm>
          <a:prstGeom prst="rect">
            <a:avLst/>
          </a:prstGeom>
        </p:spPr>
      </p:pic>
      <p:pic>
        <p:nvPicPr>
          <p:cNvPr id="13" name="Picture 12" descr="shredde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00425" y="3606218"/>
            <a:ext cx="1918477" cy="2557969"/>
          </a:xfrm>
          <a:prstGeom prst="rect">
            <a:avLst/>
          </a:prstGeom>
        </p:spPr>
      </p:pic>
      <p:pic>
        <p:nvPicPr>
          <p:cNvPr id="14" name="Picture 13" descr="archery.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40622" y="3606218"/>
            <a:ext cx="3410625" cy="2557969"/>
          </a:xfrm>
          <a:prstGeom prst="rect">
            <a:avLst/>
          </a:prstGeom>
        </p:spPr>
      </p:pic>
      <p:sp>
        <p:nvSpPr>
          <p:cNvPr id="15" name="TextBox 14"/>
          <p:cNvSpPr txBox="1"/>
          <p:nvPr/>
        </p:nvSpPr>
        <p:spPr>
          <a:xfrm>
            <a:off x="2416645" y="6288807"/>
            <a:ext cx="917401" cy="369332"/>
          </a:xfrm>
          <a:prstGeom prst="rect">
            <a:avLst/>
          </a:prstGeom>
          <a:noFill/>
        </p:spPr>
        <p:txBody>
          <a:bodyPr wrap="none" rtlCol="0">
            <a:spAutoFit/>
          </a:bodyPr>
          <a:lstStyle/>
          <a:p>
            <a:r>
              <a:rPr lang="en-US" dirty="0" smtClean="0"/>
              <a:t>Archery</a:t>
            </a:r>
            <a:endParaRPr lang="en-US" dirty="0"/>
          </a:p>
        </p:txBody>
      </p:sp>
      <p:sp>
        <p:nvSpPr>
          <p:cNvPr id="16" name="TextBox 15"/>
          <p:cNvSpPr txBox="1"/>
          <p:nvPr/>
        </p:nvSpPr>
        <p:spPr>
          <a:xfrm>
            <a:off x="6655107" y="6288807"/>
            <a:ext cx="1045216" cy="369332"/>
          </a:xfrm>
          <a:prstGeom prst="rect">
            <a:avLst/>
          </a:prstGeom>
          <a:noFill/>
        </p:spPr>
        <p:txBody>
          <a:bodyPr wrap="none" rtlCol="0">
            <a:spAutoFit/>
          </a:bodyPr>
          <a:lstStyle/>
          <a:p>
            <a:r>
              <a:rPr lang="en-US" dirty="0" smtClean="0"/>
              <a:t>Shredder</a:t>
            </a:r>
            <a:endParaRPr lang="en-US" dirty="0"/>
          </a:p>
        </p:txBody>
      </p:sp>
      <p:sp>
        <p:nvSpPr>
          <p:cNvPr id="11" name="TextBox 10"/>
          <p:cNvSpPr txBox="1"/>
          <p:nvPr/>
        </p:nvSpPr>
        <p:spPr>
          <a:xfrm>
            <a:off x="8069166" y="6519446"/>
            <a:ext cx="1074834" cy="338554"/>
          </a:xfrm>
          <a:prstGeom prst="rect">
            <a:avLst/>
          </a:prstGeom>
          <a:noFill/>
        </p:spPr>
        <p:txBody>
          <a:bodyPr wrap="none" rtlCol="0">
            <a:spAutoFit/>
          </a:bodyPr>
          <a:lstStyle/>
          <a:p>
            <a:pPr algn="ctr"/>
            <a:r>
              <a:rPr lang="en-US" sz="1600" dirty="0" smtClean="0"/>
              <a:t>Quoc V. </a:t>
            </a:r>
            <a:r>
              <a:rPr lang="en-US" sz="1600" dirty="0" smtClean="0"/>
              <a:t>Le</a:t>
            </a:r>
            <a:endParaRPr lang="en-US" sz="1600" dirty="0" smtClean="0"/>
          </a:p>
        </p:txBody>
      </p:sp>
    </p:spTree>
    <p:extLst>
      <p:ext uri="{BB962C8B-B14F-4D97-AF65-F5344CB8AC3E}">
        <p14:creationId xmlns:p14="http://schemas.microsoft.com/office/powerpoint/2010/main" val="7421966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5" grpId="0"/>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ark-ful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8865" y="111108"/>
            <a:ext cx="4150791" cy="2779976"/>
          </a:xfrm>
          <a:prstGeom prst="rect">
            <a:avLst/>
          </a:prstGeom>
        </p:spPr>
      </p:pic>
      <p:sp>
        <p:nvSpPr>
          <p:cNvPr id="7" name="TextBox 6"/>
          <p:cNvSpPr txBox="1"/>
          <p:nvPr/>
        </p:nvSpPr>
        <p:spPr>
          <a:xfrm>
            <a:off x="5628921" y="3052032"/>
            <a:ext cx="1851889" cy="369332"/>
          </a:xfrm>
          <a:prstGeom prst="rect">
            <a:avLst/>
          </a:prstGeom>
          <a:noFill/>
        </p:spPr>
        <p:txBody>
          <a:bodyPr wrap="none" rtlCol="0">
            <a:spAutoFit/>
          </a:bodyPr>
          <a:lstStyle/>
          <a:p>
            <a:r>
              <a:rPr lang="en-US" dirty="0" smtClean="0"/>
              <a:t>Amusement, Park</a:t>
            </a:r>
            <a:endParaRPr lang="en-US" dirty="0"/>
          </a:p>
        </p:txBody>
      </p:sp>
      <p:pic>
        <p:nvPicPr>
          <p:cNvPr id="8" name="Picture 7" descr="images (1).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355" y="111108"/>
            <a:ext cx="1990988" cy="2235166"/>
          </a:xfrm>
          <a:prstGeom prst="rect">
            <a:avLst/>
          </a:prstGeom>
        </p:spPr>
      </p:pic>
      <p:sp>
        <p:nvSpPr>
          <p:cNvPr id="9" name="TextBox 8"/>
          <p:cNvSpPr txBox="1"/>
          <p:nvPr/>
        </p:nvSpPr>
        <p:spPr>
          <a:xfrm>
            <a:off x="1291171" y="2470986"/>
            <a:ext cx="613757" cy="369332"/>
          </a:xfrm>
          <a:prstGeom prst="rect">
            <a:avLst/>
          </a:prstGeom>
          <a:noFill/>
        </p:spPr>
        <p:txBody>
          <a:bodyPr wrap="none" rtlCol="0">
            <a:spAutoFit/>
          </a:bodyPr>
          <a:lstStyle/>
          <a:p>
            <a:r>
              <a:rPr lang="en-US" dirty="0" smtClean="0"/>
              <a:t>Face</a:t>
            </a:r>
            <a:endParaRPr lang="en-US" dirty="0"/>
          </a:p>
        </p:txBody>
      </p:sp>
      <p:pic>
        <p:nvPicPr>
          <p:cNvPr id="2" name="Picture 1" descr="hammock.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2681" y="3538392"/>
            <a:ext cx="3712367" cy="2784276"/>
          </a:xfrm>
          <a:prstGeom prst="rect">
            <a:avLst/>
          </a:prstGeom>
        </p:spPr>
      </p:pic>
      <p:sp>
        <p:nvSpPr>
          <p:cNvPr id="10" name="TextBox 9"/>
          <p:cNvSpPr txBox="1"/>
          <p:nvPr/>
        </p:nvSpPr>
        <p:spPr>
          <a:xfrm>
            <a:off x="3698944" y="6347190"/>
            <a:ext cx="1133644" cy="369332"/>
          </a:xfrm>
          <a:prstGeom prst="rect">
            <a:avLst/>
          </a:prstGeom>
          <a:noFill/>
        </p:spPr>
        <p:txBody>
          <a:bodyPr wrap="none" rtlCol="0">
            <a:spAutoFit/>
          </a:bodyPr>
          <a:lstStyle/>
          <a:p>
            <a:r>
              <a:rPr lang="en-US" dirty="0" smtClean="0"/>
              <a:t>Hammock</a:t>
            </a:r>
            <a:endParaRPr lang="en-US" dirty="0"/>
          </a:p>
        </p:txBody>
      </p:sp>
      <p:sp>
        <p:nvSpPr>
          <p:cNvPr id="11" name="TextBox 10"/>
          <p:cNvSpPr txBox="1"/>
          <p:nvPr/>
        </p:nvSpPr>
        <p:spPr>
          <a:xfrm>
            <a:off x="8069166" y="6519446"/>
            <a:ext cx="1074834" cy="338554"/>
          </a:xfrm>
          <a:prstGeom prst="rect">
            <a:avLst/>
          </a:prstGeom>
          <a:noFill/>
        </p:spPr>
        <p:txBody>
          <a:bodyPr wrap="none" rtlCol="0">
            <a:spAutoFit/>
          </a:bodyPr>
          <a:lstStyle/>
          <a:p>
            <a:pPr algn="ctr"/>
            <a:r>
              <a:rPr lang="en-US" sz="1600" dirty="0" smtClean="0"/>
              <a:t>Quoc V. </a:t>
            </a:r>
            <a:r>
              <a:rPr lang="en-US" sz="1600" dirty="0" smtClean="0"/>
              <a:t>Le</a:t>
            </a:r>
            <a:endParaRPr lang="en-US" sz="1600" dirty="0" smtClean="0"/>
          </a:p>
        </p:txBody>
      </p:sp>
    </p:spTree>
    <p:extLst>
      <p:ext uri="{BB962C8B-B14F-4D97-AF65-F5344CB8AC3E}">
        <p14:creationId xmlns:p14="http://schemas.microsoft.com/office/powerpoint/2010/main" val="40150939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2-09-15 at 3.49.08 PM.png"/>
          <p:cNvPicPr>
            <a:picLocks noChangeAspect="1"/>
          </p:cNvPicPr>
          <p:nvPr/>
        </p:nvPicPr>
        <p:blipFill rotWithShape="1">
          <a:blip r:embed="rId3">
            <a:extLst>
              <a:ext uri="{28A0092B-C50C-407E-A947-70E740481C1C}">
                <a14:useLocalDpi xmlns:a14="http://schemas.microsoft.com/office/drawing/2010/main" val="0"/>
              </a:ext>
            </a:extLst>
          </a:blip>
          <a:srcRect l="15906" t="23393" r="17294" b="11057"/>
          <a:stretch/>
        </p:blipFill>
        <p:spPr>
          <a:xfrm>
            <a:off x="459396" y="148610"/>
            <a:ext cx="8162905" cy="6128461"/>
          </a:xfrm>
          <a:prstGeom prst="rect">
            <a:avLst/>
          </a:prstGeom>
        </p:spPr>
      </p:pic>
      <p:sp>
        <p:nvSpPr>
          <p:cNvPr id="6" name="Frame 5"/>
          <p:cNvSpPr/>
          <p:nvPr/>
        </p:nvSpPr>
        <p:spPr>
          <a:xfrm>
            <a:off x="459397" y="3179068"/>
            <a:ext cx="4175096" cy="1036045"/>
          </a:xfrm>
          <a:prstGeom prst="frame">
            <a:avLst>
              <a:gd name="adj1" fmla="val 3134"/>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27862" y="6505377"/>
            <a:ext cx="9324709" cy="369332"/>
          </a:xfrm>
          <a:prstGeom prst="rect">
            <a:avLst/>
          </a:prstGeom>
          <a:noFill/>
        </p:spPr>
        <p:txBody>
          <a:bodyPr wrap="square" rtlCol="0">
            <a:spAutoFit/>
          </a:bodyPr>
          <a:lstStyle/>
          <a:p>
            <a:r>
              <a:rPr lang="en-US" dirty="0" smtClean="0"/>
              <a:t>Dean, et al., </a:t>
            </a:r>
            <a:r>
              <a:rPr lang="en-US" i="1" dirty="0" smtClean="0"/>
              <a:t>Large scale distributed deep networks</a:t>
            </a:r>
            <a:r>
              <a:rPr lang="en-US" dirty="0" smtClean="0"/>
              <a:t>. NIPS 2012.</a:t>
            </a:r>
            <a:endParaRPr lang="en-US" dirty="0"/>
          </a:p>
        </p:txBody>
      </p:sp>
    </p:spTree>
    <p:extLst>
      <p:ext uri="{BB962C8B-B14F-4D97-AF65-F5344CB8AC3E}">
        <p14:creationId xmlns:p14="http://schemas.microsoft.com/office/powerpoint/2010/main" val="217795744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42207" y="181169"/>
            <a:ext cx="3322519" cy="523220"/>
          </a:xfrm>
          <a:prstGeom prst="rect">
            <a:avLst/>
          </a:prstGeom>
          <a:noFill/>
        </p:spPr>
        <p:txBody>
          <a:bodyPr wrap="none" rtlCol="0">
            <a:spAutoFit/>
          </a:bodyPr>
          <a:lstStyle/>
          <a:p>
            <a:pPr algn="ctr"/>
            <a:r>
              <a:rPr lang="en-US" sz="2800" dirty="0" smtClean="0"/>
              <a:t>Theoretical questions</a:t>
            </a:r>
            <a:endParaRPr lang="en-US" sz="2800" dirty="0"/>
          </a:p>
        </p:txBody>
      </p:sp>
      <p:sp>
        <p:nvSpPr>
          <p:cNvPr id="5" name="TextBox 4"/>
          <p:cNvSpPr txBox="1"/>
          <p:nvPr/>
        </p:nvSpPr>
        <p:spPr>
          <a:xfrm>
            <a:off x="775643" y="1696301"/>
            <a:ext cx="8368357" cy="3323987"/>
          </a:xfrm>
          <a:prstGeom prst="rect">
            <a:avLst/>
          </a:prstGeom>
          <a:noFill/>
        </p:spPr>
        <p:txBody>
          <a:bodyPr wrap="square" rtlCol="0">
            <a:spAutoFit/>
          </a:bodyPr>
          <a:lstStyle/>
          <a:p>
            <a:pPr marL="342900" indent="-342900">
              <a:buFontTx/>
              <a:buChar char="-"/>
            </a:pPr>
            <a:r>
              <a:rPr lang="en-US" sz="2400" dirty="0" smtClean="0"/>
              <a:t>Properties of local minima and generalization</a:t>
            </a:r>
          </a:p>
          <a:p>
            <a:pPr marL="342900" indent="-342900">
              <a:buFontTx/>
              <a:buChar char="-"/>
            </a:pPr>
            <a:endParaRPr lang="en-US" sz="2400" dirty="0"/>
          </a:p>
          <a:p>
            <a:pPr marL="342900" indent="-342900">
              <a:buFontTx/>
              <a:buChar char="-"/>
            </a:pPr>
            <a:r>
              <a:rPr lang="en-US" sz="2400" dirty="0" smtClean="0"/>
              <a:t>Role of unsupervised </a:t>
            </a:r>
            <a:r>
              <a:rPr lang="en-US" sz="2400" dirty="0" err="1" smtClean="0"/>
              <a:t>pretraining</a:t>
            </a:r>
            <a:endParaRPr lang="en-US" sz="2400" dirty="0" smtClean="0"/>
          </a:p>
          <a:p>
            <a:pPr marL="342900" indent="-342900">
              <a:buFontTx/>
              <a:buChar char="-"/>
            </a:pPr>
            <a:endParaRPr lang="en-US" sz="2400" dirty="0"/>
          </a:p>
          <a:p>
            <a:pPr marL="342900" indent="-342900">
              <a:buFontTx/>
              <a:buChar char="-"/>
            </a:pPr>
            <a:r>
              <a:rPr lang="en-US" sz="2400" dirty="0" smtClean="0"/>
              <a:t>Better weight initialization</a:t>
            </a:r>
          </a:p>
          <a:p>
            <a:pPr marL="342900" indent="-342900">
              <a:buFontTx/>
              <a:buChar char="-"/>
            </a:pPr>
            <a:endParaRPr lang="en-US" sz="2400" dirty="0"/>
          </a:p>
          <a:p>
            <a:pPr marL="342900" indent="-342900">
              <a:buFontTx/>
              <a:buChar char="-"/>
            </a:pPr>
            <a:r>
              <a:rPr lang="en-US" sz="2400" dirty="0" smtClean="0"/>
              <a:t>Nonlinearities and invariance properties</a:t>
            </a:r>
          </a:p>
          <a:p>
            <a:pPr marL="342900" indent="-342900">
              <a:buFontTx/>
              <a:buChar char="-"/>
            </a:pPr>
            <a:endParaRPr lang="en-US" sz="2400" dirty="0" smtClean="0"/>
          </a:p>
          <a:p>
            <a:endParaRPr lang="en-US" dirty="0" smtClean="0"/>
          </a:p>
        </p:txBody>
      </p:sp>
      <p:sp>
        <p:nvSpPr>
          <p:cNvPr id="6" name="TextBox 5"/>
          <p:cNvSpPr txBox="1"/>
          <p:nvPr/>
        </p:nvSpPr>
        <p:spPr>
          <a:xfrm>
            <a:off x="8069166" y="6519446"/>
            <a:ext cx="1074834" cy="338554"/>
          </a:xfrm>
          <a:prstGeom prst="rect">
            <a:avLst/>
          </a:prstGeom>
          <a:noFill/>
        </p:spPr>
        <p:txBody>
          <a:bodyPr wrap="none" rtlCol="0">
            <a:spAutoFit/>
          </a:bodyPr>
          <a:lstStyle/>
          <a:p>
            <a:pPr algn="ctr"/>
            <a:r>
              <a:rPr lang="en-US" sz="1600" dirty="0" smtClean="0"/>
              <a:t>Quoc V. </a:t>
            </a:r>
            <a:r>
              <a:rPr lang="en-US" sz="1600" dirty="0" smtClean="0"/>
              <a:t>Le</a:t>
            </a:r>
            <a:endParaRPr lang="en-US" sz="1600" dirty="0" smtClean="0"/>
          </a:p>
        </p:txBody>
      </p:sp>
    </p:spTree>
    <p:extLst>
      <p:ext uri="{BB962C8B-B14F-4D97-AF65-F5344CB8AC3E}">
        <p14:creationId xmlns:p14="http://schemas.microsoft.com/office/powerpoint/2010/main" val="18703318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1272"/>
            <a:ext cx="8229600" cy="4525963"/>
          </a:xfrm>
        </p:spPr>
        <p:txBody>
          <a:bodyPr>
            <a:normAutofit fontScale="85000" lnSpcReduction="10000"/>
          </a:bodyPr>
          <a:lstStyle/>
          <a:p>
            <a:r>
              <a:rPr lang="en-US" sz="2000" dirty="0" smtClean="0"/>
              <a:t>Q.V. Le, M.A. </a:t>
            </a:r>
            <a:r>
              <a:rPr lang="en-US" sz="2000" dirty="0" err="1" smtClean="0"/>
              <a:t>Ranzato</a:t>
            </a:r>
            <a:r>
              <a:rPr lang="en-US" sz="2000" dirty="0" smtClean="0"/>
              <a:t>, R. </a:t>
            </a:r>
            <a:r>
              <a:rPr lang="en-US" sz="2000" dirty="0" err="1" smtClean="0"/>
              <a:t>Monga</a:t>
            </a:r>
            <a:r>
              <a:rPr lang="en-US" sz="2000" dirty="0" smtClean="0"/>
              <a:t>, M. Devin, G. </a:t>
            </a:r>
            <a:r>
              <a:rPr lang="en-US" sz="2000" dirty="0" err="1" smtClean="0"/>
              <a:t>Corrado</a:t>
            </a:r>
            <a:r>
              <a:rPr lang="en-US" sz="2000" dirty="0" smtClean="0"/>
              <a:t>, K. Chen, J. Dean, A.Y. Ng. </a:t>
            </a:r>
            <a:r>
              <a:rPr lang="en-US" sz="2000" b="1" dirty="0" smtClean="0"/>
              <a:t>Building high-level features using large-scale unsupervised learning</a:t>
            </a:r>
            <a:r>
              <a:rPr lang="en-US" sz="2000" dirty="0" smtClean="0"/>
              <a:t>. </a:t>
            </a:r>
            <a:r>
              <a:rPr lang="en-US" sz="2000" i="1" dirty="0" smtClean="0"/>
              <a:t>ICML</a:t>
            </a:r>
            <a:r>
              <a:rPr lang="en-US" sz="2000" dirty="0" smtClean="0"/>
              <a:t>, 2012.</a:t>
            </a:r>
          </a:p>
          <a:p>
            <a:r>
              <a:rPr lang="en-US" sz="2000" dirty="0" smtClean="0"/>
              <a:t>Q.V</a:t>
            </a:r>
            <a:r>
              <a:rPr lang="en-US" sz="2000" dirty="0"/>
              <a:t>. Le, J. </a:t>
            </a:r>
            <a:r>
              <a:rPr lang="en-US" sz="2000" dirty="0" err="1"/>
              <a:t>Ngiam</a:t>
            </a:r>
            <a:r>
              <a:rPr lang="en-US" sz="2000" dirty="0"/>
              <a:t>, Z. Chen, D. Chia, P. </a:t>
            </a:r>
            <a:r>
              <a:rPr lang="en-US" sz="2000" dirty="0" err="1"/>
              <a:t>Koh</a:t>
            </a:r>
            <a:r>
              <a:rPr lang="en-US" sz="2000" dirty="0"/>
              <a:t>, A.Y. </a:t>
            </a:r>
            <a:r>
              <a:rPr lang="en-US" sz="2000" dirty="0" smtClean="0"/>
              <a:t>Ng. </a:t>
            </a:r>
            <a:r>
              <a:rPr lang="en-US" sz="2000" b="1" dirty="0" smtClean="0"/>
              <a:t>Tiled </a:t>
            </a:r>
            <a:r>
              <a:rPr lang="en-US" sz="2000" b="1" dirty="0"/>
              <a:t>Convolutional Neural Networks</a:t>
            </a:r>
            <a:r>
              <a:rPr lang="en-US" sz="2000" dirty="0"/>
              <a:t>. </a:t>
            </a:r>
            <a:r>
              <a:rPr lang="en-US" sz="2000" i="1" dirty="0"/>
              <a:t>NIPS</a:t>
            </a:r>
            <a:r>
              <a:rPr lang="en-US" sz="2000" dirty="0"/>
              <a:t>, 2010. </a:t>
            </a:r>
            <a:endParaRPr lang="en-US" sz="2000" dirty="0" smtClean="0"/>
          </a:p>
          <a:p>
            <a:r>
              <a:rPr lang="en-US" sz="2000" dirty="0"/>
              <a:t>Q.V. Le, W.Y. </a:t>
            </a:r>
            <a:r>
              <a:rPr lang="en-US" sz="2000" dirty="0" err="1"/>
              <a:t>Zou</a:t>
            </a:r>
            <a:r>
              <a:rPr lang="en-US" sz="2000" dirty="0"/>
              <a:t>, S.Y. </a:t>
            </a:r>
            <a:r>
              <a:rPr lang="en-US" sz="2000" dirty="0" err="1"/>
              <a:t>Yeung</a:t>
            </a:r>
            <a:r>
              <a:rPr lang="en-US" sz="2000" dirty="0"/>
              <a:t>, A.Y. Ng. </a:t>
            </a:r>
            <a:r>
              <a:rPr lang="en-US" sz="2000" b="1" dirty="0" smtClean="0"/>
              <a:t>Learning </a:t>
            </a:r>
            <a:r>
              <a:rPr lang="en-US" sz="2000" b="1" dirty="0"/>
              <a:t>hierarchical </a:t>
            </a:r>
            <a:r>
              <a:rPr lang="en-US" sz="2000" b="1" dirty="0" err="1"/>
              <a:t>spatio</a:t>
            </a:r>
            <a:r>
              <a:rPr lang="en-US" sz="2000" b="1" dirty="0"/>
              <a:t>-temporal features for action </a:t>
            </a:r>
            <a:r>
              <a:rPr lang="en-US" sz="2000" b="1" dirty="0" smtClean="0"/>
              <a:t>recognition with </a:t>
            </a:r>
            <a:r>
              <a:rPr lang="en-US" sz="2000" b="1" dirty="0"/>
              <a:t>independent subspace analysis</a:t>
            </a:r>
            <a:r>
              <a:rPr lang="en-US" sz="2000" dirty="0"/>
              <a:t>. </a:t>
            </a:r>
            <a:r>
              <a:rPr lang="en-US" sz="2000" i="1" dirty="0"/>
              <a:t>CVPR</a:t>
            </a:r>
            <a:r>
              <a:rPr lang="en-US" sz="2000" dirty="0"/>
              <a:t>, 2011</a:t>
            </a:r>
            <a:r>
              <a:rPr lang="en-US" sz="2000" dirty="0" smtClean="0"/>
              <a:t>.</a:t>
            </a:r>
          </a:p>
          <a:p>
            <a:r>
              <a:rPr lang="en-US" sz="2000" dirty="0" smtClean="0"/>
              <a:t>Q.V. Le, T. </a:t>
            </a:r>
            <a:r>
              <a:rPr lang="en-US" sz="2000" dirty="0" err="1" smtClean="0"/>
              <a:t>Sarlos</a:t>
            </a:r>
            <a:r>
              <a:rPr lang="en-US" sz="2000" dirty="0" smtClean="0"/>
              <a:t>, A. </a:t>
            </a:r>
            <a:r>
              <a:rPr lang="en-US" sz="2000" dirty="0" err="1" smtClean="0"/>
              <a:t>Smola</a:t>
            </a:r>
            <a:r>
              <a:rPr lang="en-US" sz="2000" dirty="0" smtClean="0"/>
              <a:t>. </a:t>
            </a:r>
            <a:r>
              <a:rPr lang="en-US" sz="2000" dirty="0" err="1" smtClean="0"/>
              <a:t>Fastfood</a:t>
            </a:r>
            <a:r>
              <a:rPr lang="en-US" sz="2000" dirty="0" smtClean="0"/>
              <a:t> – Approximate nonlinear expansions in </a:t>
            </a:r>
            <a:r>
              <a:rPr lang="en-US" sz="2000" dirty="0" err="1" smtClean="0"/>
              <a:t>loglinear</a:t>
            </a:r>
            <a:r>
              <a:rPr lang="en-US" sz="2000" dirty="0" smtClean="0"/>
              <a:t> time. ICML, 2013</a:t>
            </a:r>
          </a:p>
          <a:p>
            <a:r>
              <a:rPr lang="en-US" sz="2000" dirty="0"/>
              <a:t>Q.V. Le, J. </a:t>
            </a:r>
            <a:r>
              <a:rPr lang="en-US" sz="2000" dirty="0" err="1"/>
              <a:t>Ngiam</a:t>
            </a:r>
            <a:r>
              <a:rPr lang="en-US" sz="2000" dirty="0"/>
              <a:t>, A. Coates, A. </a:t>
            </a:r>
            <a:r>
              <a:rPr lang="en-US" sz="2000" dirty="0" err="1"/>
              <a:t>Lahiri</a:t>
            </a:r>
            <a:r>
              <a:rPr lang="en-US" sz="2000" dirty="0"/>
              <a:t>, B. </a:t>
            </a:r>
            <a:r>
              <a:rPr lang="en-US" sz="2000" dirty="0" err="1"/>
              <a:t>Prochnow</a:t>
            </a:r>
            <a:r>
              <a:rPr lang="en-US" sz="2000" dirty="0"/>
              <a:t>, A.Y. Ng.  </a:t>
            </a:r>
            <a:r>
              <a:rPr lang="en-US" sz="2000" b="1" dirty="0"/>
              <a:t>On optimization methods for deep learning</a:t>
            </a:r>
            <a:r>
              <a:rPr lang="en-US" sz="2000" dirty="0"/>
              <a:t>. </a:t>
            </a:r>
            <a:r>
              <a:rPr lang="en-US" sz="2000" i="1" dirty="0" smtClean="0"/>
              <a:t>ICML</a:t>
            </a:r>
            <a:r>
              <a:rPr lang="en-US" sz="2000" dirty="0"/>
              <a:t>, 2011. </a:t>
            </a:r>
            <a:endParaRPr lang="en-US" sz="2000" dirty="0" smtClean="0"/>
          </a:p>
          <a:p>
            <a:r>
              <a:rPr lang="en-US" sz="2000" dirty="0"/>
              <a:t>Q.V. Le, A. </a:t>
            </a:r>
            <a:r>
              <a:rPr lang="en-US" sz="2000" dirty="0" err="1"/>
              <a:t>Karpenko</a:t>
            </a:r>
            <a:r>
              <a:rPr lang="en-US" sz="2000" dirty="0"/>
              <a:t>, J. </a:t>
            </a:r>
            <a:r>
              <a:rPr lang="en-US" sz="2000" dirty="0" err="1"/>
              <a:t>Ngiam</a:t>
            </a:r>
            <a:r>
              <a:rPr lang="en-US" sz="2000" dirty="0"/>
              <a:t>, A.Y. Ng. </a:t>
            </a:r>
            <a:r>
              <a:rPr lang="en-US" sz="2000" dirty="0" smtClean="0"/>
              <a:t> </a:t>
            </a:r>
            <a:r>
              <a:rPr lang="en-US" sz="2000" b="1" dirty="0" smtClean="0"/>
              <a:t>ICA </a:t>
            </a:r>
            <a:r>
              <a:rPr lang="en-US" sz="2000" b="1" dirty="0"/>
              <a:t>with Reconstruction Cost for </a:t>
            </a:r>
            <a:r>
              <a:rPr lang="en-US" sz="2000" b="1" dirty="0" smtClean="0"/>
              <a:t>Efficient </a:t>
            </a:r>
            <a:r>
              <a:rPr lang="en-US" sz="2000" b="1" dirty="0" err="1" smtClean="0"/>
              <a:t>Overcomplete</a:t>
            </a:r>
            <a:r>
              <a:rPr lang="en-US" sz="2000" b="1" dirty="0" smtClean="0"/>
              <a:t> </a:t>
            </a:r>
            <a:r>
              <a:rPr lang="en-US" sz="2000" b="1" dirty="0"/>
              <a:t>Feature Learning</a:t>
            </a:r>
            <a:r>
              <a:rPr lang="en-US" sz="2000" dirty="0"/>
              <a:t>. </a:t>
            </a:r>
            <a:r>
              <a:rPr lang="en-US" sz="2000" i="1" dirty="0" smtClean="0"/>
              <a:t>NIPS</a:t>
            </a:r>
            <a:r>
              <a:rPr lang="en-US" sz="2000" dirty="0"/>
              <a:t>, 2011. </a:t>
            </a:r>
            <a:endParaRPr lang="en-US" sz="2000" dirty="0" smtClean="0"/>
          </a:p>
          <a:p>
            <a:r>
              <a:rPr lang="en-US" sz="2000" dirty="0"/>
              <a:t>Q.V. Le, </a:t>
            </a:r>
            <a:r>
              <a:rPr lang="en-US" sz="2000" dirty="0" smtClean="0"/>
              <a:t>J. Han, J. Gray, P. Spellman, A. </a:t>
            </a:r>
            <a:r>
              <a:rPr lang="en-US" sz="2000" dirty="0" err="1" smtClean="0"/>
              <a:t>Borowsky</a:t>
            </a:r>
            <a:r>
              <a:rPr lang="en-US" sz="2000" dirty="0" smtClean="0"/>
              <a:t>, B. </a:t>
            </a:r>
            <a:r>
              <a:rPr lang="en-US" sz="2000" dirty="0" err="1" smtClean="0"/>
              <a:t>Parvin</a:t>
            </a:r>
            <a:r>
              <a:rPr lang="en-US" sz="2000" dirty="0" smtClean="0"/>
              <a:t>. </a:t>
            </a:r>
            <a:r>
              <a:rPr lang="en-US" sz="2000" b="1" dirty="0" smtClean="0"/>
              <a:t>Learning Invariant Features for Tumor Signatures</a:t>
            </a:r>
            <a:r>
              <a:rPr lang="en-US" sz="2000" dirty="0" smtClean="0"/>
              <a:t>. </a:t>
            </a:r>
            <a:r>
              <a:rPr lang="en-US" sz="2000" i="1" dirty="0" smtClean="0"/>
              <a:t>ISBI</a:t>
            </a:r>
            <a:r>
              <a:rPr lang="en-US" sz="2000" dirty="0" smtClean="0"/>
              <a:t>, 2012. </a:t>
            </a:r>
            <a:endParaRPr lang="en-US" sz="2000" dirty="0"/>
          </a:p>
          <a:p>
            <a:r>
              <a:rPr lang="en-US" sz="2000" dirty="0"/>
              <a:t>I.J. </a:t>
            </a:r>
            <a:r>
              <a:rPr lang="en-US" sz="2000" dirty="0" err="1"/>
              <a:t>Goodfellow</a:t>
            </a:r>
            <a:r>
              <a:rPr lang="en-US" sz="2000" dirty="0"/>
              <a:t>, Q.V. Le, A.M. Saxe, H. Lee, A.Y. Ng, </a:t>
            </a:r>
            <a:r>
              <a:rPr lang="en-US" sz="2000" dirty="0" smtClean="0"/>
              <a:t> </a:t>
            </a:r>
            <a:r>
              <a:rPr lang="en-US" sz="2000" b="1" dirty="0" smtClean="0"/>
              <a:t>Measuring </a:t>
            </a:r>
            <a:r>
              <a:rPr lang="en-US" sz="2000" b="1" dirty="0"/>
              <a:t>invariances in deep networks</a:t>
            </a:r>
            <a:r>
              <a:rPr lang="en-US" sz="2000" dirty="0"/>
              <a:t>. </a:t>
            </a:r>
            <a:r>
              <a:rPr lang="en-US" sz="2000" i="1" dirty="0"/>
              <a:t>NIPS</a:t>
            </a:r>
            <a:r>
              <a:rPr lang="en-US" sz="2000" dirty="0"/>
              <a:t>, 2009.</a:t>
            </a:r>
            <a:endParaRPr lang="en-US" sz="2000" dirty="0" smtClean="0"/>
          </a:p>
        </p:txBody>
      </p:sp>
      <p:sp>
        <p:nvSpPr>
          <p:cNvPr id="5" name="TextBox 4"/>
          <p:cNvSpPr txBox="1"/>
          <p:nvPr/>
        </p:nvSpPr>
        <p:spPr>
          <a:xfrm>
            <a:off x="3562849" y="348929"/>
            <a:ext cx="1809961" cy="523220"/>
          </a:xfrm>
          <a:prstGeom prst="rect">
            <a:avLst/>
          </a:prstGeom>
          <a:noFill/>
        </p:spPr>
        <p:txBody>
          <a:bodyPr wrap="none" rtlCol="0">
            <a:spAutoFit/>
          </a:bodyPr>
          <a:lstStyle/>
          <a:p>
            <a:r>
              <a:rPr lang="en-US" sz="2800" dirty="0" smtClean="0"/>
              <a:t>References</a:t>
            </a:r>
            <a:endParaRPr lang="en-US" sz="2800" dirty="0"/>
          </a:p>
        </p:txBody>
      </p:sp>
      <p:sp>
        <p:nvSpPr>
          <p:cNvPr id="2" name="TextBox 1"/>
          <p:cNvSpPr txBox="1"/>
          <p:nvPr/>
        </p:nvSpPr>
        <p:spPr>
          <a:xfrm>
            <a:off x="1910138" y="6066843"/>
            <a:ext cx="5329103" cy="584776"/>
          </a:xfrm>
          <a:prstGeom prst="rect">
            <a:avLst/>
          </a:prstGeom>
          <a:noFill/>
        </p:spPr>
        <p:txBody>
          <a:bodyPr wrap="none" rtlCol="0">
            <a:spAutoFit/>
          </a:bodyPr>
          <a:lstStyle/>
          <a:p>
            <a:r>
              <a:rPr lang="en-US" sz="3200" dirty="0" smtClean="0"/>
              <a:t>http://</a:t>
            </a:r>
            <a:r>
              <a:rPr lang="en-US" sz="3200" dirty="0" err="1" smtClean="0"/>
              <a:t>ai.stanford.edu</a:t>
            </a:r>
            <a:r>
              <a:rPr lang="en-US" sz="3200" dirty="0" smtClean="0"/>
              <a:t>/~</a:t>
            </a:r>
            <a:r>
              <a:rPr lang="en-US" sz="3200" dirty="0" err="1" smtClean="0"/>
              <a:t>quocle</a:t>
            </a:r>
            <a:endParaRPr lang="en-US" sz="3200" dirty="0"/>
          </a:p>
        </p:txBody>
      </p:sp>
    </p:spTree>
    <p:extLst>
      <p:ext uri="{BB962C8B-B14F-4D97-AF65-F5344CB8AC3E}">
        <p14:creationId xmlns:p14="http://schemas.microsoft.com/office/powerpoint/2010/main" val="339325933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4000" y="1511300"/>
            <a:ext cx="184666" cy="369332"/>
          </a:xfrm>
          <a:prstGeom prst="rect">
            <a:avLst/>
          </a:prstGeom>
          <a:noFill/>
        </p:spPr>
        <p:txBody>
          <a:bodyPr wrap="none" rtlCol="0">
            <a:spAutoFit/>
          </a:bodyPr>
          <a:lstStyle/>
          <a:p>
            <a:endParaRPr lang="en-US"/>
          </a:p>
        </p:txBody>
      </p:sp>
      <p:sp>
        <p:nvSpPr>
          <p:cNvPr id="2" name="TextBox 1"/>
          <p:cNvSpPr txBox="1"/>
          <p:nvPr/>
        </p:nvSpPr>
        <p:spPr>
          <a:xfrm>
            <a:off x="775643" y="1511300"/>
            <a:ext cx="8368357" cy="3693319"/>
          </a:xfrm>
          <a:prstGeom prst="rect">
            <a:avLst/>
          </a:prstGeom>
          <a:noFill/>
        </p:spPr>
        <p:txBody>
          <a:bodyPr wrap="square" rtlCol="0">
            <a:spAutoFit/>
          </a:bodyPr>
          <a:lstStyle/>
          <a:p>
            <a:r>
              <a:rPr lang="en-US" sz="2400" dirty="0" smtClean="0"/>
              <a:t>Almost abandoned between 2000-2006</a:t>
            </a:r>
          </a:p>
          <a:p>
            <a:r>
              <a:rPr lang="en-US" sz="2400" dirty="0" smtClean="0"/>
              <a:t>- </a:t>
            </a:r>
            <a:r>
              <a:rPr lang="en-US" sz="2400" dirty="0" err="1" smtClean="0"/>
              <a:t>Overfitting</a:t>
            </a:r>
            <a:r>
              <a:rPr lang="en-US" sz="2400" dirty="0" smtClean="0"/>
              <a:t>, slow, many local minima, gradient vanishing</a:t>
            </a:r>
            <a:endParaRPr lang="en-US" sz="2400" dirty="0"/>
          </a:p>
          <a:p>
            <a:endParaRPr lang="en-US" sz="2400" dirty="0" smtClean="0"/>
          </a:p>
          <a:p>
            <a:r>
              <a:rPr lang="en-US" sz="2400" dirty="0" smtClean="0"/>
              <a:t>In 2006, Hinton, et. al. proposed RBMs to </a:t>
            </a:r>
            <a:r>
              <a:rPr lang="en-US" sz="2400" dirty="0" err="1" smtClean="0"/>
              <a:t>pretrain</a:t>
            </a:r>
            <a:r>
              <a:rPr lang="en-US" sz="2400" dirty="0" smtClean="0"/>
              <a:t> a deep neural network</a:t>
            </a:r>
          </a:p>
          <a:p>
            <a:endParaRPr lang="en-US" sz="2400" dirty="0" smtClean="0"/>
          </a:p>
          <a:p>
            <a:r>
              <a:rPr lang="en-US" sz="2400" dirty="0" smtClean="0"/>
              <a:t>In 2009, </a:t>
            </a:r>
            <a:r>
              <a:rPr lang="en-US" sz="2400" dirty="0" err="1" smtClean="0"/>
              <a:t>Raina</a:t>
            </a:r>
            <a:r>
              <a:rPr lang="en-US" sz="2400" dirty="0" smtClean="0"/>
              <a:t>, et. al. proposed to use GPUs to train deep neural network</a:t>
            </a:r>
          </a:p>
          <a:p>
            <a:endParaRPr lang="en-US" sz="2400" dirty="0"/>
          </a:p>
          <a:p>
            <a:endParaRPr lang="en-US" dirty="0" smtClean="0"/>
          </a:p>
        </p:txBody>
      </p:sp>
      <p:sp>
        <p:nvSpPr>
          <p:cNvPr id="11" name="TextBox 10"/>
          <p:cNvSpPr txBox="1"/>
          <p:nvPr/>
        </p:nvSpPr>
        <p:spPr>
          <a:xfrm>
            <a:off x="3459322" y="181169"/>
            <a:ext cx="2288257" cy="523220"/>
          </a:xfrm>
          <a:prstGeom prst="rect">
            <a:avLst/>
          </a:prstGeom>
          <a:noFill/>
        </p:spPr>
        <p:txBody>
          <a:bodyPr wrap="none" rtlCol="0">
            <a:spAutoFit/>
          </a:bodyPr>
          <a:lstStyle/>
          <a:p>
            <a:pPr algn="ctr"/>
            <a:r>
              <a:rPr lang="en-US" sz="2800" dirty="0" smtClean="0"/>
              <a:t>Deep Learning</a:t>
            </a:r>
            <a:endParaRPr lang="en-US" sz="2800" dirty="0"/>
          </a:p>
        </p:txBody>
      </p:sp>
      <p:sp>
        <p:nvSpPr>
          <p:cNvPr id="5" name="TextBox 4"/>
          <p:cNvSpPr txBox="1"/>
          <p:nvPr/>
        </p:nvSpPr>
        <p:spPr>
          <a:xfrm>
            <a:off x="8069166" y="6519446"/>
            <a:ext cx="1074834" cy="338554"/>
          </a:xfrm>
          <a:prstGeom prst="rect">
            <a:avLst/>
          </a:prstGeom>
          <a:noFill/>
        </p:spPr>
        <p:txBody>
          <a:bodyPr wrap="none" rtlCol="0">
            <a:spAutoFit/>
          </a:bodyPr>
          <a:lstStyle/>
          <a:p>
            <a:pPr algn="ctr"/>
            <a:r>
              <a:rPr lang="en-US" sz="1600" dirty="0" smtClean="0"/>
              <a:t>Quoc V. </a:t>
            </a:r>
            <a:r>
              <a:rPr lang="en-US" sz="1600" dirty="0" smtClean="0"/>
              <a:t>Le</a:t>
            </a:r>
            <a:endParaRPr lang="en-US" sz="1600" dirty="0" smtClean="0"/>
          </a:p>
        </p:txBody>
      </p:sp>
    </p:spTree>
    <p:extLst>
      <p:ext uri="{BB962C8B-B14F-4D97-AF65-F5344CB8AC3E}">
        <p14:creationId xmlns:p14="http://schemas.microsoft.com/office/powerpoint/2010/main" val="86761612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4000" y="1511300"/>
            <a:ext cx="184666" cy="369332"/>
          </a:xfrm>
          <a:prstGeom prst="rect">
            <a:avLst/>
          </a:prstGeom>
          <a:noFill/>
        </p:spPr>
        <p:txBody>
          <a:bodyPr wrap="none" rtlCol="0">
            <a:spAutoFit/>
          </a:bodyPr>
          <a:lstStyle/>
          <a:p>
            <a:endParaRPr lang="en-US"/>
          </a:p>
        </p:txBody>
      </p:sp>
      <p:sp>
        <p:nvSpPr>
          <p:cNvPr id="11" name="TextBox 10"/>
          <p:cNvSpPr txBox="1"/>
          <p:nvPr/>
        </p:nvSpPr>
        <p:spPr>
          <a:xfrm>
            <a:off x="3459322" y="181169"/>
            <a:ext cx="2288257" cy="523220"/>
          </a:xfrm>
          <a:prstGeom prst="rect">
            <a:avLst/>
          </a:prstGeom>
          <a:noFill/>
        </p:spPr>
        <p:txBody>
          <a:bodyPr wrap="none" rtlCol="0">
            <a:spAutoFit/>
          </a:bodyPr>
          <a:lstStyle/>
          <a:p>
            <a:pPr algn="ctr"/>
            <a:r>
              <a:rPr lang="en-US" sz="2800" dirty="0" smtClean="0"/>
              <a:t>Deep Learning</a:t>
            </a:r>
            <a:endParaRPr lang="en-US" sz="2800" dirty="0"/>
          </a:p>
        </p:txBody>
      </p:sp>
      <p:sp>
        <p:nvSpPr>
          <p:cNvPr id="6" name="TextBox 5"/>
          <p:cNvSpPr txBox="1"/>
          <p:nvPr/>
        </p:nvSpPr>
        <p:spPr>
          <a:xfrm>
            <a:off x="775643" y="1372060"/>
            <a:ext cx="8368357" cy="3785652"/>
          </a:xfrm>
          <a:prstGeom prst="rect">
            <a:avLst/>
          </a:prstGeom>
          <a:noFill/>
        </p:spPr>
        <p:txBody>
          <a:bodyPr wrap="square" rtlCol="0">
            <a:spAutoFit/>
          </a:bodyPr>
          <a:lstStyle/>
          <a:p>
            <a:r>
              <a:rPr lang="en-US" sz="2400" dirty="0"/>
              <a:t>In 2010, Dahl, et. al. trained a deep neural network using GPUs to beat the state-of-the-art in speech recognition</a:t>
            </a:r>
          </a:p>
          <a:p>
            <a:endParaRPr lang="en-US" sz="2400" dirty="0"/>
          </a:p>
          <a:p>
            <a:r>
              <a:rPr lang="en-US" sz="2400" dirty="0"/>
              <a:t>In 2012, Le, et. al. trained a deep neural network using a cluster of machines to beat the state-of-the-art in </a:t>
            </a:r>
            <a:r>
              <a:rPr lang="en-US" sz="2400" dirty="0" err="1"/>
              <a:t>ImageNet</a:t>
            </a:r>
            <a:endParaRPr lang="en-US" sz="2400" dirty="0"/>
          </a:p>
          <a:p>
            <a:endParaRPr lang="en-US" sz="2400" dirty="0"/>
          </a:p>
          <a:p>
            <a:r>
              <a:rPr lang="en-US" sz="2400" dirty="0"/>
              <a:t>In 2012, </a:t>
            </a:r>
            <a:r>
              <a:rPr lang="en-US" sz="2400" dirty="0" err="1"/>
              <a:t>Krizhevsky</a:t>
            </a:r>
            <a:r>
              <a:rPr lang="en-US" sz="2400" dirty="0"/>
              <a:t>, et. al. won the </a:t>
            </a:r>
            <a:r>
              <a:rPr lang="en-US" sz="2400" dirty="0" err="1"/>
              <a:t>ImageNet</a:t>
            </a:r>
            <a:r>
              <a:rPr lang="en-US" sz="2400" dirty="0"/>
              <a:t> challenge with NN</a:t>
            </a:r>
          </a:p>
          <a:p>
            <a:endParaRPr lang="en-US" sz="2400" dirty="0" smtClean="0"/>
          </a:p>
          <a:p>
            <a:r>
              <a:rPr lang="en-US" sz="2400" dirty="0" smtClean="0"/>
              <a:t>In 2012, </a:t>
            </a:r>
            <a:r>
              <a:rPr lang="en-US" sz="2400" dirty="0" err="1" smtClean="0"/>
              <a:t>Mikolov</a:t>
            </a:r>
            <a:r>
              <a:rPr lang="en-US" sz="2400" dirty="0" smtClean="0"/>
              <a:t>, et. al. trained a recurrent neural network to achieve state-of-the-art in language </a:t>
            </a:r>
            <a:r>
              <a:rPr lang="en-US" sz="2400" dirty="0" err="1" smtClean="0"/>
              <a:t>modelling</a:t>
            </a:r>
            <a:endParaRPr lang="en-US" dirty="0" smtClean="0"/>
          </a:p>
        </p:txBody>
      </p:sp>
      <p:sp>
        <p:nvSpPr>
          <p:cNvPr id="5" name="TextBox 4"/>
          <p:cNvSpPr txBox="1"/>
          <p:nvPr/>
        </p:nvSpPr>
        <p:spPr>
          <a:xfrm>
            <a:off x="8069166" y="6519446"/>
            <a:ext cx="1074834" cy="338554"/>
          </a:xfrm>
          <a:prstGeom prst="rect">
            <a:avLst/>
          </a:prstGeom>
          <a:noFill/>
        </p:spPr>
        <p:txBody>
          <a:bodyPr wrap="none" rtlCol="0">
            <a:spAutoFit/>
          </a:bodyPr>
          <a:lstStyle/>
          <a:p>
            <a:pPr algn="ctr"/>
            <a:r>
              <a:rPr lang="en-US" sz="1600" dirty="0" smtClean="0"/>
              <a:t>Quoc V. </a:t>
            </a:r>
            <a:r>
              <a:rPr lang="en-US" sz="1600" dirty="0" smtClean="0"/>
              <a:t>Le</a:t>
            </a:r>
            <a:endParaRPr lang="en-US" sz="1600" dirty="0" smtClean="0"/>
          </a:p>
        </p:txBody>
      </p:sp>
    </p:spTree>
    <p:extLst>
      <p:ext uri="{BB962C8B-B14F-4D97-AF65-F5344CB8AC3E}">
        <p14:creationId xmlns:p14="http://schemas.microsoft.com/office/powerpoint/2010/main" val="269665275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4000" y="1511300"/>
            <a:ext cx="184666" cy="369332"/>
          </a:xfrm>
          <a:prstGeom prst="rect">
            <a:avLst/>
          </a:prstGeom>
          <a:noFill/>
        </p:spPr>
        <p:txBody>
          <a:bodyPr wrap="none" rtlCol="0">
            <a:spAutoFit/>
          </a:bodyPr>
          <a:lstStyle/>
          <a:p>
            <a:endParaRPr lang="en-US"/>
          </a:p>
        </p:txBody>
      </p:sp>
      <p:sp>
        <p:nvSpPr>
          <p:cNvPr id="11" name="TextBox 10"/>
          <p:cNvSpPr txBox="1"/>
          <p:nvPr/>
        </p:nvSpPr>
        <p:spPr>
          <a:xfrm>
            <a:off x="1759608" y="181169"/>
            <a:ext cx="5687700" cy="523220"/>
          </a:xfrm>
          <a:prstGeom prst="rect">
            <a:avLst/>
          </a:prstGeom>
          <a:noFill/>
        </p:spPr>
        <p:txBody>
          <a:bodyPr wrap="none" rtlCol="0">
            <a:spAutoFit/>
          </a:bodyPr>
          <a:lstStyle/>
          <a:p>
            <a:pPr algn="ctr"/>
            <a:r>
              <a:rPr lang="en-US" sz="2800" dirty="0" smtClean="0"/>
              <a:t>State-of-the-art in Acoustic </a:t>
            </a:r>
            <a:r>
              <a:rPr lang="en-US" sz="2800" dirty="0" err="1" smtClean="0"/>
              <a:t>Modelling</a:t>
            </a:r>
            <a:endParaRPr lang="en-US" sz="2800" dirty="0"/>
          </a:p>
        </p:txBody>
      </p:sp>
      <p:sp>
        <p:nvSpPr>
          <p:cNvPr id="6" name="TextBox 5"/>
          <p:cNvSpPr txBox="1"/>
          <p:nvPr/>
        </p:nvSpPr>
        <p:spPr>
          <a:xfrm>
            <a:off x="775643" y="2817628"/>
            <a:ext cx="8368357" cy="2585323"/>
          </a:xfrm>
          <a:prstGeom prst="rect">
            <a:avLst/>
          </a:prstGeom>
          <a:noFill/>
        </p:spPr>
        <p:txBody>
          <a:bodyPr wrap="square" rtlCol="0">
            <a:spAutoFit/>
          </a:bodyPr>
          <a:lstStyle/>
          <a:p>
            <a:r>
              <a:rPr lang="en-US" sz="2400" dirty="0" smtClean="0"/>
              <a:t>Acoustic </a:t>
            </a:r>
            <a:r>
              <a:rPr lang="en-US" sz="2400" dirty="0" err="1" smtClean="0"/>
              <a:t>modelling</a:t>
            </a:r>
            <a:r>
              <a:rPr lang="en-US" sz="2400" dirty="0" smtClean="0"/>
              <a:t>:</a:t>
            </a:r>
          </a:p>
          <a:p>
            <a:pPr marL="342900" indent="-342900">
              <a:buFontTx/>
              <a:buChar char="-"/>
            </a:pPr>
            <a:r>
              <a:rPr lang="en-US" sz="2400" dirty="0" smtClean="0"/>
              <a:t>Previous method: Mixture of Gaussians</a:t>
            </a:r>
          </a:p>
          <a:p>
            <a:pPr marL="342900" indent="-342900">
              <a:buFontTx/>
              <a:buChar char="-"/>
            </a:pPr>
            <a:r>
              <a:rPr lang="en-US" sz="2400" dirty="0" smtClean="0"/>
              <a:t>M.D</a:t>
            </a:r>
            <a:r>
              <a:rPr lang="en-US" sz="2400" dirty="0"/>
              <a:t>. </a:t>
            </a:r>
            <a:r>
              <a:rPr lang="en-US" sz="2400" dirty="0" err="1"/>
              <a:t>Zeiler</a:t>
            </a:r>
            <a:r>
              <a:rPr lang="en-US" sz="2400" dirty="0"/>
              <a:t>, M. </a:t>
            </a:r>
            <a:r>
              <a:rPr lang="en-US" sz="2400" dirty="0" err="1"/>
              <a:t>Ranzato</a:t>
            </a:r>
            <a:r>
              <a:rPr lang="en-US" sz="2400" dirty="0"/>
              <a:t>, R. </a:t>
            </a:r>
            <a:r>
              <a:rPr lang="en-US" sz="2400" dirty="0" err="1"/>
              <a:t>Monga</a:t>
            </a:r>
            <a:r>
              <a:rPr lang="en-US" sz="2400" dirty="0"/>
              <a:t>, M. Mao, K. Yang, Q.V. Le, P. Nguyen, A. Senior, V. </a:t>
            </a:r>
            <a:r>
              <a:rPr lang="en-US" sz="2400" dirty="0" err="1"/>
              <a:t>Vanhoucke</a:t>
            </a:r>
            <a:r>
              <a:rPr lang="en-US" sz="2400" dirty="0"/>
              <a:t>, J. Dean, G. Hinton. </a:t>
            </a:r>
            <a:r>
              <a:rPr lang="en-US" sz="2400" dirty="0" smtClean="0"/>
              <a:t> </a:t>
            </a:r>
            <a:r>
              <a:rPr lang="en-US" sz="2400" b="1" dirty="0" smtClean="0"/>
              <a:t>On </a:t>
            </a:r>
            <a:r>
              <a:rPr lang="en-US" sz="2400" b="1" dirty="0"/>
              <a:t>Rectified Linear Units for Speech Processing</a:t>
            </a:r>
            <a:r>
              <a:rPr lang="en-US" sz="2400" dirty="0"/>
              <a:t>. </a:t>
            </a:r>
            <a:r>
              <a:rPr lang="en-US" sz="2400" i="1" dirty="0" smtClean="0"/>
              <a:t>ICASSP</a:t>
            </a:r>
            <a:r>
              <a:rPr lang="en-US" sz="2400" dirty="0" smtClean="0"/>
              <a:t>, </a:t>
            </a:r>
            <a:r>
              <a:rPr lang="en-US" sz="2400" dirty="0"/>
              <a:t>2013</a:t>
            </a:r>
            <a:r>
              <a:rPr lang="en-US" sz="2400" dirty="0" smtClean="0"/>
              <a:t>.</a:t>
            </a:r>
          </a:p>
          <a:p>
            <a:endParaRPr lang="en-US" sz="2400" dirty="0" smtClean="0"/>
          </a:p>
          <a:p>
            <a:endParaRPr lang="en-US" dirty="0" smtClean="0"/>
          </a:p>
        </p:txBody>
      </p:sp>
      <p:sp>
        <p:nvSpPr>
          <p:cNvPr id="2" name="Oval 1"/>
          <p:cNvSpPr/>
          <p:nvPr/>
        </p:nvSpPr>
        <p:spPr>
          <a:xfrm>
            <a:off x="2269955" y="1350998"/>
            <a:ext cx="391837" cy="40348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3124960" y="1350998"/>
            <a:ext cx="391837" cy="40348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3962682" y="1350998"/>
            <a:ext cx="391837" cy="40348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p:cNvCxnSpPr>
            <a:stCxn id="2" idx="6"/>
            <a:endCxn id="7" idx="2"/>
          </p:cNvCxnSpPr>
          <p:nvPr/>
        </p:nvCxnSpPr>
        <p:spPr>
          <a:xfrm>
            <a:off x="2661792" y="1552739"/>
            <a:ext cx="46316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3499514" y="1552739"/>
            <a:ext cx="463168" cy="0"/>
          </a:xfrm>
          <a:prstGeom prst="line">
            <a:avLst/>
          </a:prstGeom>
        </p:spPr>
        <p:style>
          <a:lnRef idx="2">
            <a:schemeClr val="accent1"/>
          </a:lnRef>
          <a:fillRef idx="0">
            <a:schemeClr val="accent1"/>
          </a:fillRef>
          <a:effectRef idx="1">
            <a:schemeClr val="accent1"/>
          </a:effectRef>
          <a:fontRef idx="minor">
            <a:schemeClr val="tx1"/>
          </a:fontRef>
        </p:style>
      </p:cxnSp>
      <p:sp>
        <p:nvSpPr>
          <p:cNvPr id="15" name="Oval 14"/>
          <p:cNvSpPr/>
          <p:nvPr/>
        </p:nvSpPr>
        <p:spPr>
          <a:xfrm>
            <a:off x="4817687" y="1350998"/>
            <a:ext cx="391837" cy="40348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4354519" y="1552739"/>
            <a:ext cx="463168" cy="0"/>
          </a:xfrm>
          <a:prstGeom prst="line">
            <a:avLst/>
          </a:prstGeom>
        </p:spPr>
        <p:style>
          <a:lnRef idx="2">
            <a:schemeClr val="accent1"/>
          </a:lnRef>
          <a:fillRef idx="0">
            <a:schemeClr val="accent1"/>
          </a:fillRef>
          <a:effectRef idx="1">
            <a:schemeClr val="accent1"/>
          </a:effectRef>
          <a:fontRef idx="minor">
            <a:schemeClr val="tx1"/>
          </a:fontRef>
        </p:style>
      </p:cxnSp>
      <p:sp>
        <p:nvSpPr>
          <p:cNvPr id="18" name="Oval 17"/>
          <p:cNvSpPr/>
          <p:nvPr/>
        </p:nvSpPr>
        <p:spPr>
          <a:xfrm>
            <a:off x="2269955" y="2162525"/>
            <a:ext cx="391837" cy="40348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3124960" y="2162525"/>
            <a:ext cx="391837" cy="40348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3962682" y="2162525"/>
            <a:ext cx="391837" cy="40348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4817687" y="2162525"/>
            <a:ext cx="391837" cy="40348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2" name="Straight Connector 21"/>
          <p:cNvCxnSpPr>
            <a:stCxn id="18" idx="0"/>
            <a:endCxn id="2" idx="4"/>
          </p:cNvCxnSpPr>
          <p:nvPr/>
        </p:nvCxnSpPr>
        <p:spPr>
          <a:xfrm flipV="1">
            <a:off x="2465874" y="1754480"/>
            <a:ext cx="0" cy="408045"/>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a:stCxn id="19" idx="0"/>
            <a:endCxn id="7" idx="4"/>
          </p:cNvCxnSpPr>
          <p:nvPr/>
        </p:nvCxnSpPr>
        <p:spPr>
          <a:xfrm flipV="1">
            <a:off x="3320879" y="1754480"/>
            <a:ext cx="0" cy="408045"/>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V="1">
            <a:off x="4148861" y="1754480"/>
            <a:ext cx="0" cy="408045"/>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V="1">
            <a:off x="5013605" y="1754480"/>
            <a:ext cx="0" cy="408045"/>
          </a:xfrm>
          <a:prstGeom prst="line">
            <a:avLst/>
          </a:prstGeom>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1036408" y="1213084"/>
            <a:ext cx="902711" cy="461665"/>
          </a:xfrm>
          <a:prstGeom prst="rect">
            <a:avLst/>
          </a:prstGeom>
          <a:noFill/>
        </p:spPr>
        <p:txBody>
          <a:bodyPr wrap="none" rtlCol="0">
            <a:spAutoFit/>
          </a:bodyPr>
          <a:lstStyle/>
          <a:p>
            <a:r>
              <a:rPr lang="en-US" sz="2400" dirty="0" smtClean="0"/>
              <a:t>HMM</a:t>
            </a:r>
            <a:endParaRPr lang="en-US" sz="2400" dirty="0"/>
          </a:p>
        </p:txBody>
      </p:sp>
      <p:sp>
        <p:nvSpPr>
          <p:cNvPr id="31" name="TextBox 30"/>
          <p:cNvSpPr txBox="1"/>
          <p:nvPr/>
        </p:nvSpPr>
        <p:spPr>
          <a:xfrm>
            <a:off x="3155197" y="843752"/>
            <a:ext cx="2060856" cy="369332"/>
          </a:xfrm>
          <a:prstGeom prst="rect">
            <a:avLst/>
          </a:prstGeom>
          <a:noFill/>
        </p:spPr>
        <p:txBody>
          <a:bodyPr wrap="none" rtlCol="0">
            <a:spAutoFit/>
          </a:bodyPr>
          <a:lstStyle/>
          <a:p>
            <a:r>
              <a:rPr lang="en-US" dirty="0" smtClean="0"/>
              <a:t>Language </a:t>
            </a:r>
            <a:r>
              <a:rPr lang="en-US" dirty="0" err="1" smtClean="0"/>
              <a:t>modelling</a:t>
            </a:r>
            <a:endParaRPr lang="en-US" dirty="0"/>
          </a:p>
        </p:txBody>
      </p:sp>
      <p:sp>
        <p:nvSpPr>
          <p:cNvPr id="32" name="TextBox 31"/>
          <p:cNvSpPr txBox="1"/>
          <p:nvPr/>
        </p:nvSpPr>
        <p:spPr>
          <a:xfrm>
            <a:off x="5368453" y="1754480"/>
            <a:ext cx="1958627" cy="369332"/>
          </a:xfrm>
          <a:prstGeom prst="rect">
            <a:avLst/>
          </a:prstGeom>
          <a:noFill/>
        </p:spPr>
        <p:txBody>
          <a:bodyPr wrap="none" rtlCol="0">
            <a:spAutoFit/>
          </a:bodyPr>
          <a:lstStyle/>
          <a:p>
            <a:r>
              <a:rPr lang="en-US" dirty="0" smtClean="0"/>
              <a:t>Acoustic </a:t>
            </a:r>
            <a:r>
              <a:rPr lang="en-US" dirty="0" err="1" smtClean="0"/>
              <a:t>modelling</a:t>
            </a:r>
            <a:endParaRPr lang="en-US" dirty="0"/>
          </a:p>
        </p:txBody>
      </p:sp>
      <p:sp>
        <p:nvSpPr>
          <p:cNvPr id="23" name="TextBox 22"/>
          <p:cNvSpPr txBox="1"/>
          <p:nvPr/>
        </p:nvSpPr>
        <p:spPr>
          <a:xfrm>
            <a:off x="8069166" y="6519446"/>
            <a:ext cx="1074834" cy="338554"/>
          </a:xfrm>
          <a:prstGeom prst="rect">
            <a:avLst/>
          </a:prstGeom>
          <a:noFill/>
        </p:spPr>
        <p:txBody>
          <a:bodyPr wrap="none" rtlCol="0">
            <a:spAutoFit/>
          </a:bodyPr>
          <a:lstStyle/>
          <a:p>
            <a:pPr algn="ctr"/>
            <a:r>
              <a:rPr lang="en-US" sz="1600" dirty="0" smtClean="0"/>
              <a:t>Quoc V. </a:t>
            </a:r>
            <a:r>
              <a:rPr lang="en-US" sz="1600" dirty="0" smtClean="0"/>
              <a:t>Le</a:t>
            </a:r>
            <a:endParaRPr lang="en-US" sz="1600" dirty="0" smtClean="0"/>
          </a:p>
        </p:txBody>
      </p:sp>
    </p:spTree>
    <p:extLst>
      <p:ext uri="{BB962C8B-B14F-4D97-AF65-F5344CB8AC3E}">
        <p14:creationId xmlns:p14="http://schemas.microsoft.com/office/powerpoint/2010/main" val="31015151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053769" y="4647431"/>
            <a:ext cx="378326" cy="405299"/>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5" name="Oval 4"/>
          <p:cNvSpPr/>
          <p:nvPr/>
        </p:nvSpPr>
        <p:spPr>
          <a:xfrm>
            <a:off x="2746635" y="4647431"/>
            <a:ext cx="378326" cy="405299"/>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6" name="Oval 5"/>
          <p:cNvSpPr/>
          <p:nvPr/>
        </p:nvSpPr>
        <p:spPr>
          <a:xfrm>
            <a:off x="3503286" y="4647431"/>
            <a:ext cx="378326" cy="405299"/>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Oval 6"/>
          <p:cNvSpPr/>
          <p:nvPr/>
        </p:nvSpPr>
        <p:spPr>
          <a:xfrm>
            <a:off x="4246426" y="4647431"/>
            <a:ext cx="378326" cy="405299"/>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8" name="Oval 7"/>
          <p:cNvSpPr/>
          <p:nvPr/>
        </p:nvSpPr>
        <p:spPr>
          <a:xfrm>
            <a:off x="2395332" y="3854133"/>
            <a:ext cx="378326" cy="405299"/>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9" name="Oval 8"/>
          <p:cNvSpPr/>
          <p:nvPr/>
        </p:nvSpPr>
        <p:spPr>
          <a:xfrm>
            <a:off x="3124960" y="3871434"/>
            <a:ext cx="378326" cy="405299"/>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0" name="Oval 9"/>
          <p:cNvSpPr/>
          <p:nvPr/>
        </p:nvSpPr>
        <p:spPr>
          <a:xfrm>
            <a:off x="3881612" y="3854133"/>
            <a:ext cx="378326" cy="405299"/>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1" name="Oval 10"/>
          <p:cNvSpPr/>
          <p:nvPr/>
        </p:nvSpPr>
        <p:spPr>
          <a:xfrm>
            <a:off x="2395332" y="3020305"/>
            <a:ext cx="378326" cy="405299"/>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2" name="Oval 11"/>
          <p:cNvSpPr/>
          <p:nvPr/>
        </p:nvSpPr>
        <p:spPr>
          <a:xfrm>
            <a:off x="3124960" y="3037606"/>
            <a:ext cx="378326" cy="405299"/>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3" name="Oval 12"/>
          <p:cNvSpPr/>
          <p:nvPr/>
        </p:nvSpPr>
        <p:spPr>
          <a:xfrm>
            <a:off x="3881612" y="3020305"/>
            <a:ext cx="378326" cy="405299"/>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cxnSp>
        <p:nvCxnSpPr>
          <p:cNvPr id="18" name="Straight Connector 17"/>
          <p:cNvCxnSpPr>
            <a:stCxn id="4" idx="0"/>
            <a:endCxn id="8" idx="4"/>
          </p:cNvCxnSpPr>
          <p:nvPr/>
        </p:nvCxnSpPr>
        <p:spPr>
          <a:xfrm flipV="1">
            <a:off x="2242932" y="4259432"/>
            <a:ext cx="341563" cy="387999"/>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a:stCxn id="5" idx="0"/>
            <a:endCxn id="8" idx="4"/>
          </p:cNvCxnSpPr>
          <p:nvPr/>
        </p:nvCxnSpPr>
        <p:spPr>
          <a:xfrm flipH="1" flipV="1">
            <a:off x="2584495" y="4259432"/>
            <a:ext cx="351303" cy="387999"/>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a:stCxn id="6" idx="0"/>
            <a:endCxn id="8" idx="4"/>
          </p:cNvCxnSpPr>
          <p:nvPr/>
        </p:nvCxnSpPr>
        <p:spPr>
          <a:xfrm flipH="1" flipV="1">
            <a:off x="2584495" y="4259432"/>
            <a:ext cx="1107954" cy="387999"/>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a:stCxn id="7" idx="0"/>
            <a:endCxn id="8" idx="4"/>
          </p:cNvCxnSpPr>
          <p:nvPr/>
        </p:nvCxnSpPr>
        <p:spPr>
          <a:xfrm flipH="1" flipV="1">
            <a:off x="2584495" y="4259432"/>
            <a:ext cx="1851094" cy="387999"/>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p:cNvCxnSpPr>
            <a:stCxn id="4" idx="0"/>
            <a:endCxn id="9" idx="4"/>
          </p:cNvCxnSpPr>
          <p:nvPr/>
        </p:nvCxnSpPr>
        <p:spPr>
          <a:xfrm flipV="1">
            <a:off x="2242932" y="4276733"/>
            <a:ext cx="1071191" cy="370698"/>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p:cNvCxnSpPr>
            <a:stCxn id="5" idx="0"/>
            <a:endCxn id="9" idx="4"/>
          </p:cNvCxnSpPr>
          <p:nvPr/>
        </p:nvCxnSpPr>
        <p:spPr>
          <a:xfrm flipV="1">
            <a:off x="2935798" y="4276733"/>
            <a:ext cx="378325" cy="370698"/>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traight Connector 33"/>
          <p:cNvCxnSpPr>
            <a:stCxn id="6" idx="0"/>
            <a:endCxn id="9" idx="4"/>
          </p:cNvCxnSpPr>
          <p:nvPr/>
        </p:nvCxnSpPr>
        <p:spPr>
          <a:xfrm flipH="1" flipV="1">
            <a:off x="3314123" y="4276733"/>
            <a:ext cx="378326" cy="370698"/>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Connector 36"/>
          <p:cNvCxnSpPr>
            <a:stCxn id="7" idx="0"/>
            <a:endCxn id="10" idx="4"/>
          </p:cNvCxnSpPr>
          <p:nvPr/>
        </p:nvCxnSpPr>
        <p:spPr>
          <a:xfrm flipH="1" flipV="1">
            <a:off x="4070775" y="4259432"/>
            <a:ext cx="364814" cy="387999"/>
          </a:xfrm>
          <a:prstGeom prst="line">
            <a:avLst/>
          </a:prstGeom>
        </p:spPr>
        <p:style>
          <a:lnRef idx="2">
            <a:schemeClr val="accent1"/>
          </a:lnRef>
          <a:fillRef idx="0">
            <a:schemeClr val="accent1"/>
          </a:fillRef>
          <a:effectRef idx="1">
            <a:schemeClr val="accent1"/>
          </a:effectRef>
          <a:fontRef idx="minor">
            <a:schemeClr val="tx1"/>
          </a:fontRef>
        </p:style>
      </p:cxnSp>
      <p:cxnSp>
        <p:nvCxnSpPr>
          <p:cNvPr id="40" name="Straight Connector 39"/>
          <p:cNvCxnSpPr>
            <a:stCxn id="6" idx="0"/>
            <a:endCxn id="10" idx="4"/>
          </p:cNvCxnSpPr>
          <p:nvPr/>
        </p:nvCxnSpPr>
        <p:spPr>
          <a:xfrm flipV="1">
            <a:off x="3692449" y="4259432"/>
            <a:ext cx="378326" cy="387999"/>
          </a:xfrm>
          <a:prstGeom prst="line">
            <a:avLst/>
          </a:prstGeom>
        </p:spPr>
        <p:style>
          <a:lnRef idx="2">
            <a:schemeClr val="accent1"/>
          </a:lnRef>
          <a:fillRef idx="0">
            <a:schemeClr val="accent1"/>
          </a:fillRef>
          <a:effectRef idx="1">
            <a:schemeClr val="accent1"/>
          </a:effectRef>
          <a:fontRef idx="minor">
            <a:schemeClr val="tx1"/>
          </a:fontRef>
        </p:style>
      </p:cxnSp>
      <p:cxnSp>
        <p:nvCxnSpPr>
          <p:cNvPr id="43" name="Straight Connector 42"/>
          <p:cNvCxnSpPr>
            <a:stCxn id="9" idx="4"/>
            <a:endCxn id="7" idx="0"/>
          </p:cNvCxnSpPr>
          <p:nvPr/>
        </p:nvCxnSpPr>
        <p:spPr>
          <a:xfrm>
            <a:off x="3314123" y="4276733"/>
            <a:ext cx="1121466" cy="370698"/>
          </a:xfrm>
          <a:prstGeom prst="line">
            <a:avLst/>
          </a:prstGeom>
        </p:spPr>
        <p:style>
          <a:lnRef idx="2">
            <a:schemeClr val="accent1"/>
          </a:lnRef>
          <a:fillRef idx="0">
            <a:schemeClr val="accent1"/>
          </a:fillRef>
          <a:effectRef idx="1">
            <a:schemeClr val="accent1"/>
          </a:effectRef>
          <a:fontRef idx="minor">
            <a:schemeClr val="tx1"/>
          </a:fontRef>
        </p:style>
      </p:cxnSp>
      <p:cxnSp>
        <p:nvCxnSpPr>
          <p:cNvPr id="46" name="Straight Connector 45"/>
          <p:cNvCxnSpPr>
            <a:stCxn id="5" idx="0"/>
            <a:endCxn id="10" idx="4"/>
          </p:cNvCxnSpPr>
          <p:nvPr/>
        </p:nvCxnSpPr>
        <p:spPr>
          <a:xfrm flipV="1">
            <a:off x="2935798" y="4259432"/>
            <a:ext cx="1134977" cy="387999"/>
          </a:xfrm>
          <a:prstGeom prst="line">
            <a:avLst/>
          </a:prstGeom>
        </p:spPr>
        <p:style>
          <a:lnRef idx="2">
            <a:schemeClr val="accent1"/>
          </a:lnRef>
          <a:fillRef idx="0">
            <a:schemeClr val="accent1"/>
          </a:fillRef>
          <a:effectRef idx="1">
            <a:schemeClr val="accent1"/>
          </a:effectRef>
          <a:fontRef idx="minor">
            <a:schemeClr val="tx1"/>
          </a:fontRef>
        </p:style>
      </p:cxnSp>
      <p:cxnSp>
        <p:nvCxnSpPr>
          <p:cNvPr id="49" name="Straight Connector 48"/>
          <p:cNvCxnSpPr>
            <a:stCxn id="8" idx="0"/>
            <a:endCxn id="11" idx="4"/>
          </p:cNvCxnSpPr>
          <p:nvPr/>
        </p:nvCxnSpPr>
        <p:spPr>
          <a:xfrm flipV="1">
            <a:off x="2584495" y="3425604"/>
            <a:ext cx="0" cy="428529"/>
          </a:xfrm>
          <a:prstGeom prst="line">
            <a:avLst/>
          </a:prstGeom>
        </p:spPr>
        <p:style>
          <a:lnRef idx="2">
            <a:schemeClr val="accent1"/>
          </a:lnRef>
          <a:fillRef idx="0">
            <a:schemeClr val="accent1"/>
          </a:fillRef>
          <a:effectRef idx="1">
            <a:schemeClr val="accent1"/>
          </a:effectRef>
          <a:fontRef idx="minor">
            <a:schemeClr val="tx1"/>
          </a:fontRef>
        </p:style>
      </p:cxnSp>
      <p:cxnSp>
        <p:nvCxnSpPr>
          <p:cNvPr id="52" name="Straight Connector 51"/>
          <p:cNvCxnSpPr>
            <a:stCxn id="9" idx="0"/>
            <a:endCxn id="11" idx="4"/>
          </p:cNvCxnSpPr>
          <p:nvPr/>
        </p:nvCxnSpPr>
        <p:spPr>
          <a:xfrm flipH="1" flipV="1">
            <a:off x="2584495" y="3425604"/>
            <a:ext cx="729628" cy="445830"/>
          </a:xfrm>
          <a:prstGeom prst="line">
            <a:avLst/>
          </a:prstGeom>
        </p:spPr>
        <p:style>
          <a:lnRef idx="2">
            <a:schemeClr val="accent1"/>
          </a:lnRef>
          <a:fillRef idx="0">
            <a:schemeClr val="accent1"/>
          </a:fillRef>
          <a:effectRef idx="1">
            <a:schemeClr val="accent1"/>
          </a:effectRef>
          <a:fontRef idx="minor">
            <a:schemeClr val="tx1"/>
          </a:fontRef>
        </p:style>
      </p:cxnSp>
      <p:cxnSp>
        <p:nvCxnSpPr>
          <p:cNvPr id="55" name="Straight Connector 54"/>
          <p:cNvCxnSpPr>
            <a:stCxn id="10" idx="0"/>
            <a:endCxn id="11" idx="4"/>
          </p:cNvCxnSpPr>
          <p:nvPr/>
        </p:nvCxnSpPr>
        <p:spPr>
          <a:xfrm flipH="1" flipV="1">
            <a:off x="2584495" y="3425604"/>
            <a:ext cx="1486280" cy="428529"/>
          </a:xfrm>
          <a:prstGeom prst="line">
            <a:avLst/>
          </a:prstGeom>
        </p:spPr>
        <p:style>
          <a:lnRef idx="2">
            <a:schemeClr val="accent1"/>
          </a:lnRef>
          <a:fillRef idx="0">
            <a:schemeClr val="accent1"/>
          </a:fillRef>
          <a:effectRef idx="1">
            <a:schemeClr val="accent1"/>
          </a:effectRef>
          <a:fontRef idx="minor">
            <a:schemeClr val="tx1"/>
          </a:fontRef>
        </p:style>
      </p:cxnSp>
      <p:cxnSp>
        <p:nvCxnSpPr>
          <p:cNvPr id="58" name="Straight Connector 57"/>
          <p:cNvCxnSpPr>
            <a:stCxn id="8" idx="0"/>
            <a:endCxn id="12" idx="4"/>
          </p:cNvCxnSpPr>
          <p:nvPr/>
        </p:nvCxnSpPr>
        <p:spPr>
          <a:xfrm flipV="1">
            <a:off x="2584495" y="3442905"/>
            <a:ext cx="729628" cy="411228"/>
          </a:xfrm>
          <a:prstGeom prst="line">
            <a:avLst/>
          </a:prstGeom>
        </p:spPr>
        <p:style>
          <a:lnRef idx="2">
            <a:schemeClr val="accent1"/>
          </a:lnRef>
          <a:fillRef idx="0">
            <a:schemeClr val="accent1"/>
          </a:fillRef>
          <a:effectRef idx="1">
            <a:schemeClr val="accent1"/>
          </a:effectRef>
          <a:fontRef idx="minor">
            <a:schemeClr val="tx1"/>
          </a:fontRef>
        </p:style>
      </p:cxnSp>
      <p:cxnSp>
        <p:nvCxnSpPr>
          <p:cNvPr id="61" name="Straight Connector 60"/>
          <p:cNvCxnSpPr>
            <a:stCxn id="8" idx="0"/>
            <a:endCxn id="13" idx="4"/>
          </p:cNvCxnSpPr>
          <p:nvPr/>
        </p:nvCxnSpPr>
        <p:spPr>
          <a:xfrm flipV="1">
            <a:off x="2584495" y="3425604"/>
            <a:ext cx="1486280" cy="428529"/>
          </a:xfrm>
          <a:prstGeom prst="line">
            <a:avLst/>
          </a:prstGeom>
        </p:spPr>
        <p:style>
          <a:lnRef idx="2">
            <a:schemeClr val="accent1"/>
          </a:lnRef>
          <a:fillRef idx="0">
            <a:schemeClr val="accent1"/>
          </a:fillRef>
          <a:effectRef idx="1">
            <a:schemeClr val="accent1"/>
          </a:effectRef>
          <a:fontRef idx="minor">
            <a:schemeClr val="tx1"/>
          </a:fontRef>
        </p:style>
      </p:cxnSp>
      <p:cxnSp>
        <p:nvCxnSpPr>
          <p:cNvPr id="64" name="Straight Connector 63"/>
          <p:cNvCxnSpPr>
            <a:stCxn id="9" idx="0"/>
            <a:endCxn id="12" idx="4"/>
          </p:cNvCxnSpPr>
          <p:nvPr/>
        </p:nvCxnSpPr>
        <p:spPr>
          <a:xfrm flipV="1">
            <a:off x="3314123" y="3442905"/>
            <a:ext cx="0" cy="428529"/>
          </a:xfrm>
          <a:prstGeom prst="line">
            <a:avLst/>
          </a:prstGeom>
        </p:spPr>
        <p:style>
          <a:lnRef idx="2">
            <a:schemeClr val="accent1"/>
          </a:lnRef>
          <a:fillRef idx="0">
            <a:schemeClr val="accent1"/>
          </a:fillRef>
          <a:effectRef idx="1">
            <a:schemeClr val="accent1"/>
          </a:effectRef>
          <a:fontRef idx="minor">
            <a:schemeClr val="tx1"/>
          </a:fontRef>
        </p:style>
      </p:cxnSp>
      <p:cxnSp>
        <p:nvCxnSpPr>
          <p:cNvPr id="67" name="Straight Connector 66"/>
          <p:cNvCxnSpPr>
            <a:stCxn id="10" idx="0"/>
            <a:endCxn id="12" idx="4"/>
          </p:cNvCxnSpPr>
          <p:nvPr/>
        </p:nvCxnSpPr>
        <p:spPr>
          <a:xfrm flipH="1" flipV="1">
            <a:off x="3314123" y="3442905"/>
            <a:ext cx="756652" cy="411228"/>
          </a:xfrm>
          <a:prstGeom prst="line">
            <a:avLst/>
          </a:prstGeom>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flipV="1">
            <a:off x="4070775" y="3425604"/>
            <a:ext cx="0" cy="428529"/>
          </a:xfrm>
          <a:prstGeom prst="line">
            <a:avLst/>
          </a:prstGeom>
        </p:spPr>
        <p:style>
          <a:lnRef idx="2">
            <a:schemeClr val="accent1"/>
          </a:lnRef>
          <a:fillRef idx="0">
            <a:schemeClr val="accent1"/>
          </a:fillRef>
          <a:effectRef idx="1">
            <a:schemeClr val="accent1"/>
          </a:effectRef>
          <a:fontRef idx="minor">
            <a:schemeClr val="tx1"/>
          </a:fontRef>
        </p:style>
      </p:cxnSp>
      <p:cxnSp>
        <p:nvCxnSpPr>
          <p:cNvPr id="71" name="Straight Connector 70"/>
          <p:cNvCxnSpPr>
            <a:stCxn id="9" idx="0"/>
            <a:endCxn id="13" idx="4"/>
          </p:cNvCxnSpPr>
          <p:nvPr/>
        </p:nvCxnSpPr>
        <p:spPr>
          <a:xfrm flipV="1">
            <a:off x="3314123" y="3425604"/>
            <a:ext cx="756652" cy="445830"/>
          </a:xfrm>
          <a:prstGeom prst="line">
            <a:avLst/>
          </a:prstGeom>
        </p:spPr>
        <p:style>
          <a:lnRef idx="2">
            <a:schemeClr val="accent1"/>
          </a:lnRef>
          <a:fillRef idx="0">
            <a:schemeClr val="accent1"/>
          </a:fillRef>
          <a:effectRef idx="1">
            <a:schemeClr val="accent1"/>
          </a:effectRef>
          <a:fontRef idx="minor">
            <a:schemeClr val="tx1"/>
          </a:fontRef>
        </p:style>
      </p:cxnSp>
      <p:sp>
        <p:nvSpPr>
          <p:cNvPr id="75" name="Oval 74"/>
          <p:cNvSpPr/>
          <p:nvPr/>
        </p:nvSpPr>
        <p:spPr>
          <a:xfrm>
            <a:off x="2358569" y="2190267"/>
            <a:ext cx="378326" cy="405299"/>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6" name="Oval 75"/>
          <p:cNvSpPr/>
          <p:nvPr/>
        </p:nvSpPr>
        <p:spPr>
          <a:xfrm>
            <a:off x="3088197" y="2207568"/>
            <a:ext cx="378326" cy="405299"/>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7" name="Oval 76"/>
          <p:cNvSpPr/>
          <p:nvPr/>
        </p:nvSpPr>
        <p:spPr>
          <a:xfrm>
            <a:off x="3844849" y="2190267"/>
            <a:ext cx="378326" cy="405299"/>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cxnSp>
        <p:nvCxnSpPr>
          <p:cNvPr id="78" name="Straight Connector 77"/>
          <p:cNvCxnSpPr>
            <a:endCxn id="75" idx="4"/>
          </p:cNvCxnSpPr>
          <p:nvPr/>
        </p:nvCxnSpPr>
        <p:spPr>
          <a:xfrm flipV="1">
            <a:off x="2547732" y="2595566"/>
            <a:ext cx="0" cy="428529"/>
          </a:xfrm>
          <a:prstGeom prst="line">
            <a:avLst/>
          </a:prstGeom>
        </p:spPr>
        <p:style>
          <a:lnRef idx="2">
            <a:schemeClr val="accent1"/>
          </a:lnRef>
          <a:fillRef idx="0">
            <a:schemeClr val="accent1"/>
          </a:fillRef>
          <a:effectRef idx="1">
            <a:schemeClr val="accent1"/>
          </a:effectRef>
          <a:fontRef idx="minor">
            <a:schemeClr val="tx1"/>
          </a:fontRef>
        </p:style>
      </p:cxnSp>
      <p:cxnSp>
        <p:nvCxnSpPr>
          <p:cNvPr id="79" name="Straight Connector 78"/>
          <p:cNvCxnSpPr>
            <a:endCxn id="75" idx="4"/>
          </p:cNvCxnSpPr>
          <p:nvPr/>
        </p:nvCxnSpPr>
        <p:spPr>
          <a:xfrm flipH="1" flipV="1">
            <a:off x="2547732" y="2595566"/>
            <a:ext cx="729628" cy="445830"/>
          </a:xfrm>
          <a:prstGeom prst="line">
            <a:avLst/>
          </a:prstGeom>
        </p:spPr>
        <p:style>
          <a:lnRef idx="2">
            <a:schemeClr val="accent1"/>
          </a:lnRef>
          <a:fillRef idx="0">
            <a:schemeClr val="accent1"/>
          </a:fillRef>
          <a:effectRef idx="1">
            <a:schemeClr val="accent1"/>
          </a:effectRef>
          <a:fontRef idx="minor">
            <a:schemeClr val="tx1"/>
          </a:fontRef>
        </p:style>
      </p:cxnSp>
      <p:cxnSp>
        <p:nvCxnSpPr>
          <p:cNvPr id="80" name="Straight Connector 79"/>
          <p:cNvCxnSpPr>
            <a:endCxn id="75" idx="4"/>
          </p:cNvCxnSpPr>
          <p:nvPr/>
        </p:nvCxnSpPr>
        <p:spPr>
          <a:xfrm flipH="1" flipV="1">
            <a:off x="2547732" y="2595566"/>
            <a:ext cx="1486280" cy="428529"/>
          </a:xfrm>
          <a:prstGeom prst="line">
            <a:avLst/>
          </a:prstGeom>
        </p:spPr>
        <p:style>
          <a:lnRef idx="2">
            <a:schemeClr val="accent1"/>
          </a:lnRef>
          <a:fillRef idx="0">
            <a:schemeClr val="accent1"/>
          </a:fillRef>
          <a:effectRef idx="1">
            <a:schemeClr val="accent1"/>
          </a:effectRef>
          <a:fontRef idx="minor">
            <a:schemeClr val="tx1"/>
          </a:fontRef>
        </p:style>
      </p:cxnSp>
      <p:cxnSp>
        <p:nvCxnSpPr>
          <p:cNvPr id="81" name="Straight Connector 80"/>
          <p:cNvCxnSpPr>
            <a:endCxn id="76" idx="4"/>
          </p:cNvCxnSpPr>
          <p:nvPr/>
        </p:nvCxnSpPr>
        <p:spPr>
          <a:xfrm flipV="1">
            <a:off x="2547732" y="2612867"/>
            <a:ext cx="729628" cy="411228"/>
          </a:xfrm>
          <a:prstGeom prst="line">
            <a:avLst/>
          </a:prstGeom>
        </p:spPr>
        <p:style>
          <a:lnRef idx="2">
            <a:schemeClr val="accent1"/>
          </a:lnRef>
          <a:fillRef idx="0">
            <a:schemeClr val="accent1"/>
          </a:fillRef>
          <a:effectRef idx="1">
            <a:schemeClr val="accent1"/>
          </a:effectRef>
          <a:fontRef idx="minor">
            <a:schemeClr val="tx1"/>
          </a:fontRef>
        </p:style>
      </p:cxnSp>
      <p:cxnSp>
        <p:nvCxnSpPr>
          <p:cNvPr id="82" name="Straight Connector 81"/>
          <p:cNvCxnSpPr>
            <a:endCxn id="77" idx="4"/>
          </p:cNvCxnSpPr>
          <p:nvPr/>
        </p:nvCxnSpPr>
        <p:spPr>
          <a:xfrm flipV="1">
            <a:off x="2547732" y="2595566"/>
            <a:ext cx="1486280" cy="428529"/>
          </a:xfrm>
          <a:prstGeom prst="line">
            <a:avLst/>
          </a:prstGeom>
        </p:spPr>
        <p:style>
          <a:lnRef idx="2">
            <a:schemeClr val="accent1"/>
          </a:lnRef>
          <a:fillRef idx="0">
            <a:schemeClr val="accent1"/>
          </a:fillRef>
          <a:effectRef idx="1">
            <a:schemeClr val="accent1"/>
          </a:effectRef>
          <a:fontRef idx="minor">
            <a:schemeClr val="tx1"/>
          </a:fontRef>
        </p:style>
      </p:cxnSp>
      <p:cxnSp>
        <p:nvCxnSpPr>
          <p:cNvPr id="83" name="Straight Connector 82"/>
          <p:cNvCxnSpPr>
            <a:endCxn id="76" idx="4"/>
          </p:cNvCxnSpPr>
          <p:nvPr/>
        </p:nvCxnSpPr>
        <p:spPr>
          <a:xfrm flipV="1">
            <a:off x="3277360" y="2612867"/>
            <a:ext cx="0" cy="428529"/>
          </a:xfrm>
          <a:prstGeom prst="line">
            <a:avLst/>
          </a:prstGeom>
        </p:spPr>
        <p:style>
          <a:lnRef idx="2">
            <a:schemeClr val="accent1"/>
          </a:lnRef>
          <a:fillRef idx="0">
            <a:schemeClr val="accent1"/>
          </a:fillRef>
          <a:effectRef idx="1">
            <a:schemeClr val="accent1"/>
          </a:effectRef>
          <a:fontRef idx="minor">
            <a:schemeClr val="tx1"/>
          </a:fontRef>
        </p:style>
      </p:cxnSp>
      <p:cxnSp>
        <p:nvCxnSpPr>
          <p:cNvPr id="84" name="Straight Connector 83"/>
          <p:cNvCxnSpPr>
            <a:endCxn id="76" idx="4"/>
          </p:cNvCxnSpPr>
          <p:nvPr/>
        </p:nvCxnSpPr>
        <p:spPr>
          <a:xfrm flipH="1" flipV="1">
            <a:off x="3277360" y="2612867"/>
            <a:ext cx="756652" cy="411228"/>
          </a:xfrm>
          <a:prstGeom prst="line">
            <a:avLst/>
          </a:prstGeom>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flipV="1">
            <a:off x="4034012" y="2595566"/>
            <a:ext cx="0" cy="428529"/>
          </a:xfrm>
          <a:prstGeom prst="line">
            <a:avLst/>
          </a:prstGeom>
        </p:spPr>
        <p:style>
          <a:lnRef idx="2">
            <a:schemeClr val="accent1"/>
          </a:lnRef>
          <a:fillRef idx="0">
            <a:schemeClr val="accent1"/>
          </a:fillRef>
          <a:effectRef idx="1">
            <a:schemeClr val="accent1"/>
          </a:effectRef>
          <a:fontRef idx="minor">
            <a:schemeClr val="tx1"/>
          </a:fontRef>
        </p:style>
      </p:cxnSp>
      <p:cxnSp>
        <p:nvCxnSpPr>
          <p:cNvPr id="86" name="Straight Connector 85"/>
          <p:cNvCxnSpPr>
            <a:endCxn id="77" idx="4"/>
          </p:cNvCxnSpPr>
          <p:nvPr/>
        </p:nvCxnSpPr>
        <p:spPr>
          <a:xfrm flipV="1">
            <a:off x="3277360" y="2595566"/>
            <a:ext cx="756652" cy="445830"/>
          </a:xfrm>
          <a:prstGeom prst="line">
            <a:avLst/>
          </a:prstGeom>
        </p:spPr>
        <p:style>
          <a:lnRef idx="2">
            <a:schemeClr val="accent1"/>
          </a:lnRef>
          <a:fillRef idx="0">
            <a:schemeClr val="accent1"/>
          </a:fillRef>
          <a:effectRef idx="1">
            <a:schemeClr val="accent1"/>
          </a:effectRef>
          <a:fontRef idx="minor">
            <a:schemeClr val="tx1"/>
          </a:fontRef>
        </p:style>
      </p:cxnSp>
      <p:cxnSp>
        <p:nvCxnSpPr>
          <p:cNvPr id="88" name="Straight Arrow Connector 87"/>
          <p:cNvCxnSpPr/>
          <p:nvPr/>
        </p:nvCxnSpPr>
        <p:spPr>
          <a:xfrm flipV="1">
            <a:off x="3284904" y="1472588"/>
            <a:ext cx="0" cy="54039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9" name="TextBox 88"/>
          <p:cNvSpPr txBox="1"/>
          <p:nvPr/>
        </p:nvSpPr>
        <p:spPr>
          <a:xfrm>
            <a:off x="3642175" y="1149422"/>
            <a:ext cx="2204788" cy="646331"/>
          </a:xfrm>
          <a:prstGeom prst="rect">
            <a:avLst/>
          </a:prstGeom>
          <a:noFill/>
        </p:spPr>
        <p:txBody>
          <a:bodyPr wrap="none" rtlCol="0">
            <a:spAutoFit/>
          </a:bodyPr>
          <a:lstStyle/>
          <a:p>
            <a:r>
              <a:rPr lang="en-US" dirty="0" smtClean="0"/>
              <a:t>Purely supervised</a:t>
            </a:r>
          </a:p>
          <a:p>
            <a:r>
              <a:rPr lang="en-US" dirty="0" smtClean="0"/>
              <a:t>Classifying phonemes</a:t>
            </a:r>
          </a:p>
        </p:txBody>
      </p:sp>
      <p:cxnSp>
        <p:nvCxnSpPr>
          <p:cNvPr id="3" name="Straight Connector 2"/>
          <p:cNvCxnSpPr/>
          <p:nvPr/>
        </p:nvCxnSpPr>
        <p:spPr>
          <a:xfrm>
            <a:off x="4435589" y="4120542"/>
            <a:ext cx="374554" cy="0"/>
          </a:xfrm>
          <a:prstGeom prst="line">
            <a:avLst/>
          </a:prstGeom>
        </p:spPr>
        <p:style>
          <a:lnRef idx="2">
            <a:schemeClr val="accent4"/>
          </a:lnRef>
          <a:fillRef idx="0">
            <a:schemeClr val="accent4"/>
          </a:fillRef>
          <a:effectRef idx="1">
            <a:schemeClr val="accent4"/>
          </a:effectRef>
          <a:fontRef idx="minor">
            <a:schemeClr val="tx1"/>
          </a:fontRef>
        </p:style>
      </p:cxnSp>
      <p:cxnSp>
        <p:nvCxnSpPr>
          <p:cNvPr id="48" name="Straight Connector 47"/>
          <p:cNvCxnSpPr/>
          <p:nvPr/>
        </p:nvCxnSpPr>
        <p:spPr>
          <a:xfrm flipV="1">
            <a:off x="4802290" y="3854133"/>
            <a:ext cx="278085" cy="270200"/>
          </a:xfrm>
          <a:prstGeom prst="line">
            <a:avLst/>
          </a:prstGeom>
        </p:spPr>
        <p:style>
          <a:lnRef idx="2">
            <a:schemeClr val="accent4"/>
          </a:lnRef>
          <a:fillRef idx="0">
            <a:schemeClr val="accent4"/>
          </a:fillRef>
          <a:effectRef idx="1">
            <a:schemeClr val="accent4"/>
          </a:effectRef>
          <a:fontRef idx="minor">
            <a:schemeClr val="tx1"/>
          </a:fontRef>
        </p:style>
      </p:cxnSp>
      <p:cxnSp>
        <p:nvCxnSpPr>
          <p:cNvPr id="53" name="Straight Connector 52"/>
          <p:cNvCxnSpPr/>
          <p:nvPr/>
        </p:nvCxnSpPr>
        <p:spPr>
          <a:xfrm>
            <a:off x="4427736" y="3331031"/>
            <a:ext cx="374554" cy="0"/>
          </a:xfrm>
          <a:prstGeom prst="line">
            <a:avLst/>
          </a:prstGeom>
        </p:spPr>
        <p:style>
          <a:lnRef idx="2">
            <a:schemeClr val="accent4"/>
          </a:lnRef>
          <a:fillRef idx="0">
            <a:schemeClr val="accent4"/>
          </a:fillRef>
          <a:effectRef idx="1">
            <a:schemeClr val="accent4"/>
          </a:effectRef>
          <a:fontRef idx="minor">
            <a:schemeClr val="tx1"/>
          </a:fontRef>
        </p:style>
      </p:cxnSp>
      <p:cxnSp>
        <p:nvCxnSpPr>
          <p:cNvPr id="54" name="Straight Connector 53"/>
          <p:cNvCxnSpPr/>
          <p:nvPr/>
        </p:nvCxnSpPr>
        <p:spPr>
          <a:xfrm flipV="1">
            <a:off x="4794437" y="3064622"/>
            <a:ext cx="278085" cy="270200"/>
          </a:xfrm>
          <a:prstGeom prst="line">
            <a:avLst/>
          </a:prstGeom>
        </p:spPr>
        <p:style>
          <a:lnRef idx="2">
            <a:schemeClr val="accent4"/>
          </a:lnRef>
          <a:fillRef idx="0">
            <a:schemeClr val="accent4"/>
          </a:fillRef>
          <a:effectRef idx="1">
            <a:schemeClr val="accent4"/>
          </a:effectRef>
          <a:fontRef idx="minor">
            <a:schemeClr val="tx1"/>
          </a:fontRef>
        </p:style>
      </p:cxnSp>
      <p:cxnSp>
        <p:nvCxnSpPr>
          <p:cNvPr id="56" name="Straight Connector 55"/>
          <p:cNvCxnSpPr/>
          <p:nvPr/>
        </p:nvCxnSpPr>
        <p:spPr>
          <a:xfrm>
            <a:off x="4427736" y="2473977"/>
            <a:ext cx="374554" cy="0"/>
          </a:xfrm>
          <a:prstGeom prst="line">
            <a:avLst/>
          </a:prstGeom>
        </p:spPr>
        <p:style>
          <a:lnRef idx="2">
            <a:schemeClr val="accent4"/>
          </a:lnRef>
          <a:fillRef idx="0">
            <a:schemeClr val="accent4"/>
          </a:fillRef>
          <a:effectRef idx="1">
            <a:schemeClr val="accent4"/>
          </a:effectRef>
          <a:fontRef idx="minor">
            <a:schemeClr val="tx1"/>
          </a:fontRef>
        </p:style>
      </p:cxnSp>
      <p:cxnSp>
        <p:nvCxnSpPr>
          <p:cNvPr id="57" name="Straight Connector 56"/>
          <p:cNvCxnSpPr/>
          <p:nvPr/>
        </p:nvCxnSpPr>
        <p:spPr>
          <a:xfrm flipV="1">
            <a:off x="4794437" y="2207568"/>
            <a:ext cx="278085" cy="270200"/>
          </a:xfrm>
          <a:prstGeom prst="line">
            <a:avLst/>
          </a:prstGeom>
        </p:spPr>
        <p:style>
          <a:lnRef idx="2">
            <a:schemeClr val="accent4"/>
          </a:lnRef>
          <a:fillRef idx="0">
            <a:schemeClr val="accent4"/>
          </a:fillRef>
          <a:effectRef idx="1">
            <a:schemeClr val="accent4"/>
          </a:effectRef>
          <a:fontRef idx="minor">
            <a:schemeClr val="tx1"/>
          </a:fontRef>
        </p:style>
      </p:cxnSp>
      <p:sp>
        <p:nvSpPr>
          <p:cNvPr id="59" name="TextBox 58"/>
          <p:cNvSpPr txBox="1"/>
          <p:nvPr/>
        </p:nvSpPr>
        <p:spPr>
          <a:xfrm>
            <a:off x="8069166" y="6519446"/>
            <a:ext cx="1074834" cy="338554"/>
          </a:xfrm>
          <a:prstGeom prst="rect">
            <a:avLst/>
          </a:prstGeom>
          <a:noFill/>
        </p:spPr>
        <p:txBody>
          <a:bodyPr wrap="none" rtlCol="0">
            <a:spAutoFit/>
          </a:bodyPr>
          <a:lstStyle/>
          <a:p>
            <a:pPr algn="ctr"/>
            <a:r>
              <a:rPr lang="en-US" sz="1600" dirty="0" smtClean="0"/>
              <a:t>Quoc V. </a:t>
            </a:r>
            <a:r>
              <a:rPr lang="en-US" sz="1600" dirty="0" smtClean="0"/>
              <a:t>Le</a:t>
            </a:r>
            <a:endParaRPr lang="en-US" sz="1600" dirty="0" smtClean="0"/>
          </a:p>
        </p:txBody>
      </p:sp>
    </p:spTree>
    <p:extLst>
      <p:ext uri="{BB962C8B-B14F-4D97-AF65-F5344CB8AC3E}">
        <p14:creationId xmlns:p14="http://schemas.microsoft.com/office/powerpoint/2010/main" val="218165161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30820" y="181169"/>
            <a:ext cx="5345283" cy="523220"/>
          </a:xfrm>
          <a:prstGeom prst="rect">
            <a:avLst/>
          </a:prstGeom>
          <a:noFill/>
        </p:spPr>
        <p:txBody>
          <a:bodyPr wrap="none" rtlCol="0">
            <a:spAutoFit/>
          </a:bodyPr>
          <a:lstStyle/>
          <a:p>
            <a:pPr algn="ctr"/>
            <a:r>
              <a:rPr lang="en-US" sz="2800" dirty="0" smtClean="0"/>
              <a:t>State-of-the-art in Computer Vision</a:t>
            </a:r>
            <a:endParaRPr lang="en-US" sz="2800" dirty="0"/>
          </a:p>
        </p:txBody>
      </p:sp>
      <p:sp>
        <p:nvSpPr>
          <p:cNvPr id="5" name="TextBox 4"/>
          <p:cNvSpPr txBox="1"/>
          <p:nvPr/>
        </p:nvSpPr>
        <p:spPr>
          <a:xfrm>
            <a:off x="775643" y="1696301"/>
            <a:ext cx="8368357" cy="2954655"/>
          </a:xfrm>
          <a:prstGeom prst="rect">
            <a:avLst/>
          </a:prstGeom>
          <a:noFill/>
        </p:spPr>
        <p:txBody>
          <a:bodyPr wrap="square" rtlCol="0">
            <a:spAutoFit/>
          </a:bodyPr>
          <a:lstStyle/>
          <a:p>
            <a:pPr marL="342900" indent="-342900">
              <a:buFontTx/>
              <a:buChar char="-"/>
            </a:pPr>
            <a:r>
              <a:rPr lang="en-US" sz="2400" dirty="0" smtClean="0"/>
              <a:t>Previous method: Hand-crafted features</a:t>
            </a:r>
          </a:p>
          <a:p>
            <a:pPr marL="342900" indent="-342900">
              <a:buFontTx/>
              <a:buChar char="-"/>
            </a:pPr>
            <a:r>
              <a:rPr lang="en-US" sz="2400" dirty="0" smtClean="0"/>
              <a:t>Q.V</a:t>
            </a:r>
            <a:r>
              <a:rPr lang="en-US" sz="2400" dirty="0"/>
              <a:t>. Le, M.A. </a:t>
            </a:r>
            <a:r>
              <a:rPr lang="en-US" sz="2400" dirty="0" err="1"/>
              <a:t>Ranzato</a:t>
            </a:r>
            <a:r>
              <a:rPr lang="en-US" sz="2400" dirty="0"/>
              <a:t>, R. </a:t>
            </a:r>
            <a:r>
              <a:rPr lang="en-US" sz="2400" dirty="0" err="1"/>
              <a:t>Monga</a:t>
            </a:r>
            <a:r>
              <a:rPr lang="en-US" sz="2400" dirty="0"/>
              <a:t>, M. Devin, K. Chen, G.S. </a:t>
            </a:r>
            <a:r>
              <a:rPr lang="en-US" sz="2400" dirty="0" err="1"/>
              <a:t>Corrado</a:t>
            </a:r>
            <a:r>
              <a:rPr lang="en-US" sz="2400" dirty="0"/>
              <a:t>, J. Dean, A.Y. Ng. </a:t>
            </a:r>
            <a:r>
              <a:rPr lang="en-US" sz="2400" b="1" dirty="0" smtClean="0"/>
              <a:t>Building </a:t>
            </a:r>
            <a:r>
              <a:rPr lang="en-US" sz="2400" b="1" dirty="0"/>
              <a:t>high-level features using large scale unsupervised </a:t>
            </a:r>
            <a:r>
              <a:rPr lang="en-US" sz="2400" b="1" dirty="0" smtClean="0"/>
              <a:t>learning.</a:t>
            </a:r>
            <a:r>
              <a:rPr lang="en-US" sz="2400" dirty="0"/>
              <a:t> </a:t>
            </a:r>
            <a:r>
              <a:rPr lang="en-US" sz="2400" i="1" dirty="0" smtClean="0"/>
              <a:t>ICML</a:t>
            </a:r>
            <a:r>
              <a:rPr lang="en-US" sz="2400" dirty="0"/>
              <a:t>, </a:t>
            </a:r>
            <a:r>
              <a:rPr lang="en-US" sz="2400" dirty="0" smtClean="0"/>
              <a:t>2012</a:t>
            </a:r>
          </a:p>
          <a:p>
            <a:pPr marL="342900" indent="-342900">
              <a:buFontTx/>
              <a:buChar char="-"/>
            </a:pPr>
            <a:r>
              <a:rPr lang="en-US" sz="2400" dirty="0" err="1" smtClean="0"/>
              <a:t>Krizhevsky</a:t>
            </a:r>
            <a:r>
              <a:rPr lang="en-US" sz="2400" dirty="0"/>
              <a:t>, A., </a:t>
            </a:r>
            <a:r>
              <a:rPr lang="en-US" sz="2400" dirty="0" err="1"/>
              <a:t>Sutskever</a:t>
            </a:r>
            <a:r>
              <a:rPr lang="en-US" sz="2400" dirty="0"/>
              <a:t>, I. and Hinton, G. </a:t>
            </a:r>
            <a:r>
              <a:rPr lang="en-US" sz="2400" dirty="0" smtClean="0"/>
              <a:t>E. </a:t>
            </a:r>
            <a:r>
              <a:rPr lang="en-US" sz="2400" b="1" dirty="0" err="1" smtClean="0"/>
              <a:t>ImageNet</a:t>
            </a:r>
            <a:r>
              <a:rPr lang="en-US" sz="2400" b="1" dirty="0" smtClean="0"/>
              <a:t> Classification Using Deep Convolutional Neural Networks</a:t>
            </a:r>
            <a:r>
              <a:rPr lang="en-US" sz="2400" dirty="0" smtClean="0"/>
              <a:t>. NIPS 2012</a:t>
            </a:r>
          </a:p>
          <a:p>
            <a:endParaRPr lang="en-US" dirty="0" smtClean="0"/>
          </a:p>
        </p:txBody>
      </p:sp>
      <p:sp>
        <p:nvSpPr>
          <p:cNvPr id="6" name="TextBox 5"/>
          <p:cNvSpPr txBox="1"/>
          <p:nvPr/>
        </p:nvSpPr>
        <p:spPr>
          <a:xfrm>
            <a:off x="8069166" y="6519446"/>
            <a:ext cx="1074834" cy="338554"/>
          </a:xfrm>
          <a:prstGeom prst="rect">
            <a:avLst/>
          </a:prstGeom>
          <a:noFill/>
        </p:spPr>
        <p:txBody>
          <a:bodyPr wrap="none" rtlCol="0">
            <a:spAutoFit/>
          </a:bodyPr>
          <a:lstStyle/>
          <a:p>
            <a:pPr algn="ctr"/>
            <a:r>
              <a:rPr lang="en-US" sz="1600" dirty="0" smtClean="0"/>
              <a:t>Quoc V. </a:t>
            </a:r>
            <a:r>
              <a:rPr lang="en-US" sz="1600" dirty="0" smtClean="0"/>
              <a:t>Le</a:t>
            </a:r>
            <a:endParaRPr lang="en-US" sz="1600" dirty="0" smtClean="0"/>
          </a:p>
        </p:txBody>
      </p:sp>
    </p:spTree>
    <p:extLst>
      <p:ext uri="{BB962C8B-B14F-4D97-AF65-F5344CB8AC3E}">
        <p14:creationId xmlns:p14="http://schemas.microsoft.com/office/powerpoint/2010/main" val="397806916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nn3.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675330"/>
            <a:ext cx="9144000" cy="3045617"/>
          </a:xfrm>
          <a:prstGeom prst="rect">
            <a:avLst/>
          </a:prstGeom>
        </p:spPr>
      </p:pic>
      <p:sp>
        <p:nvSpPr>
          <p:cNvPr id="6" name="TextBox 5"/>
          <p:cNvSpPr txBox="1"/>
          <p:nvPr/>
        </p:nvSpPr>
        <p:spPr>
          <a:xfrm>
            <a:off x="0" y="818153"/>
            <a:ext cx="8368357" cy="4801314"/>
          </a:xfrm>
          <a:prstGeom prst="rect">
            <a:avLst/>
          </a:prstGeom>
          <a:noFill/>
        </p:spPr>
        <p:txBody>
          <a:bodyPr wrap="square" rtlCol="0">
            <a:spAutoFit/>
          </a:bodyPr>
          <a:lstStyle/>
          <a:p>
            <a:pPr marL="342900" indent="-342900">
              <a:buFontTx/>
              <a:buChar char="-"/>
            </a:pPr>
            <a:r>
              <a:rPr lang="en-US" sz="2400" dirty="0" smtClean="0"/>
              <a:t>Architecture:</a:t>
            </a:r>
          </a:p>
          <a:p>
            <a:pPr marL="342900" indent="-342900">
              <a:buFontTx/>
              <a:buChar char="-"/>
            </a:pPr>
            <a:endParaRPr lang="en-US" sz="2400" dirty="0"/>
          </a:p>
          <a:p>
            <a:pPr marL="342900" indent="-342900">
              <a:buFontTx/>
              <a:buChar char="-"/>
            </a:pPr>
            <a:endParaRPr lang="en-US" sz="2400" dirty="0" smtClean="0"/>
          </a:p>
          <a:p>
            <a:pPr marL="342900" indent="-342900">
              <a:buFontTx/>
              <a:buChar char="-"/>
            </a:pPr>
            <a:endParaRPr lang="en-US" sz="2400" dirty="0"/>
          </a:p>
          <a:p>
            <a:pPr marL="342900" indent="-342900">
              <a:buFontTx/>
              <a:buChar char="-"/>
            </a:pPr>
            <a:endParaRPr lang="en-US" sz="2400" dirty="0" smtClean="0"/>
          </a:p>
          <a:p>
            <a:pPr marL="342900" indent="-342900">
              <a:buFontTx/>
              <a:buChar char="-"/>
            </a:pPr>
            <a:endParaRPr lang="en-US" sz="2400" dirty="0"/>
          </a:p>
          <a:p>
            <a:pPr marL="342900" indent="-342900">
              <a:buFontTx/>
              <a:buChar char="-"/>
            </a:pPr>
            <a:endParaRPr lang="en-US" sz="2400" dirty="0" smtClean="0"/>
          </a:p>
          <a:p>
            <a:pPr marL="342900" indent="-342900">
              <a:buFontTx/>
              <a:buChar char="-"/>
            </a:pPr>
            <a:endParaRPr lang="en-US" sz="2400" dirty="0"/>
          </a:p>
          <a:p>
            <a:pPr marL="342900" indent="-342900">
              <a:buFontTx/>
              <a:buChar char="-"/>
            </a:pPr>
            <a:endParaRPr lang="en-US" sz="2400" dirty="0" smtClean="0"/>
          </a:p>
          <a:p>
            <a:pPr marL="342900" indent="-342900">
              <a:buFontTx/>
              <a:buChar char="-"/>
            </a:pPr>
            <a:endParaRPr lang="en-US" sz="2400" dirty="0"/>
          </a:p>
          <a:p>
            <a:pPr marL="342900" indent="-342900">
              <a:buFontTx/>
              <a:buChar char="-"/>
            </a:pPr>
            <a:endParaRPr lang="en-US" sz="2400" dirty="0" smtClean="0"/>
          </a:p>
          <a:p>
            <a:pPr marL="342900" indent="-342900">
              <a:buFontTx/>
              <a:buChar char="-"/>
            </a:pPr>
            <a:r>
              <a:rPr lang="en-US" sz="2400" dirty="0" smtClean="0"/>
              <a:t>Trained using unsupervised data, layer by layer</a:t>
            </a:r>
          </a:p>
          <a:p>
            <a:endParaRPr lang="en-US" dirty="0" smtClean="0"/>
          </a:p>
        </p:txBody>
      </p:sp>
      <p:sp>
        <p:nvSpPr>
          <p:cNvPr id="7" name="TextBox 6"/>
          <p:cNvSpPr txBox="1"/>
          <p:nvPr/>
        </p:nvSpPr>
        <p:spPr>
          <a:xfrm>
            <a:off x="1930820" y="181169"/>
            <a:ext cx="5345283" cy="523220"/>
          </a:xfrm>
          <a:prstGeom prst="rect">
            <a:avLst/>
          </a:prstGeom>
          <a:noFill/>
        </p:spPr>
        <p:txBody>
          <a:bodyPr wrap="none" rtlCol="0">
            <a:spAutoFit/>
          </a:bodyPr>
          <a:lstStyle/>
          <a:p>
            <a:pPr algn="ctr"/>
            <a:r>
              <a:rPr lang="en-US" sz="2800" dirty="0" smtClean="0"/>
              <a:t>State-of-the-art in Computer Vision</a:t>
            </a:r>
            <a:endParaRPr lang="en-US" sz="2800" dirty="0"/>
          </a:p>
        </p:txBody>
      </p:sp>
      <p:sp>
        <p:nvSpPr>
          <p:cNvPr id="8" name="TextBox 7"/>
          <p:cNvSpPr txBox="1"/>
          <p:nvPr/>
        </p:nvSpPr>
        <p:spPr>
          <a:xfrm>
            <a:off x="8069166" y="6519446"/>
            <a:ext cx="1074834" cy="338554"/>
          </a:xfrm>
          <a:prstGeom prst="rect">
            <a:avLst/>
          </a:prstGeom>
          <a:noFill/>
        </p:spPr>
        <p:txBody>
          <a:bodyPr wrap="none" rtlCol="0">
            <a:spAutoFit/>
          </a:bodyPr>
          <a:lstStyle/>
          <a:p>
            <a:pPr algn="ctr"/>
            <a:r>
              <a:rPr lang="en-US" sz="1600" dirty="0" smtClean="0"/>
              <a:t>Quoc V. </a:t>
            </a:r>
            <a:r>
              <a:rPr lang="en-US" sz="1600" dirty="0" smtClean="0"/>
              <a:t>Le</a:t>
            </a:r>
            <a:endParaRPr lang="en-US" sz="1600" dirty="0" smtClean="0"/>
          </a:p>
        </p:txBody>
      </p:sp>
    </p:spTree>
    <p:extLst>
      <p:ext uri="{BB962C8B-B14F-4D97-AF65-F5344CB8AC3E}">
        <p14:creationId xmlns:p14="http://schemas.microsoft.com/office/powerpoint/2010/main" val="303800410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14367" y="181169"/>
            <a:ext cx="3778198" cy="523220"/>
          </a:xfrm>
          <a:prstGeom prst="rect">
            <a:avLst/>
          </a:prstGeom>
          <a:noFill/>
        </p:spPr>
        <p:txBody>
          <a:bodyPr wrap="none" rtlCol="0">
            <a:spAutoFit/>
          </a:bodyPr>
          <a:lstStyle/>
          <a:p>
            <a:pPr algn="ctr"/>
            <a:r>
              <a:rPr lang="en-US" sz="2800" dirty="0" smtClean="0"/>
              <a:t>Deep Learning at Google</a:t>
            </a:r>
            <a:endParaRPr lang="en-US" sz="2800" dirty="0"/>
          </a:p>
        </p:txBody>
      </p:sp>
      <p:sp>
        <p:nvSpPr>
          <p:cNvPr id="5" name="TextBox 4"/>
          <p:cNvSpPr txBox="1"/>
          <p:nvPr/>
        </p:nvSpPr>
        <p:spPr>
          <a:xfrm>
            <a:off x="775643" y="1696301"/>
            <a:ext cx="8368357" cy="2954655"/>
          </a:xfrm>
          <a:prstGeom prst="rect">
            <a:avLst/>
          </a:prstGeom>
          <a:noFill/>
        </p:spPr>
        <p:txBody>
          <a:bodyPr wrap="square" rtlCol="0">
            <a:spAutoFit/>
          </a:bodyPr>
          <a:lstStyle/>
          <a:p>
            <a:r>
              <a:rPr lang="en-US" sz="2400" dirty="0" smtClean="0"/>
              <a:t>What Google have?</a:t>
            </a:r>
          </a:p>
          <a:p>
            <a:pPr marL="342900" indent="-342900">
              <a:buFontTx/>
              <a:buChar char="-"/>
            </a:pPr>
            <a:r>
              <a:rPr lang="en-US" sz="2400" dirty="0" smtClean="0"/>
              <a:t>Lots of data</a:t>
            </a:r>
          </a:p>
          <a:p>
            <a:pPr marL="342900" indent="-342900">
              <a:buFontTx/>
              <a:buChar char="-"/>
            </a:pPr>
            <a:r>
              <a:rPr lang="en-US" sz="2400" dirty="0" smtClean="0"/>
              <a:t>Lots of computations</a:t>
            </a:r>
          </a:p>
          <a:p>
            <a:pPr marL="342900" indent="-342900">
              <a:buFontTx/>
              <a:buChar char="-"/>
            </a:pPr>
            <a:r>
              <a:rPr lang="en-US" sz="2400" dirty="0" smtClean="0"/>
              <a:t>Problems  that require good features</a:t>
            </a:r>
          </a:p>
          <a:p>
            <a:endParaRPr lang="en-US" sz="2400" dirty="0"/>
          </a:p>
          <a:p>
            <a:r>
              <a:rPr lang="en-US" sz="2400" dirty="0" smtClean="0"/>
              <a:t>What Google don’t have?</a:t>
            </a:r>
          </a:p>
          <a:p>
            <a:pPr marL="342900" indent="-342900">
              <a:buFontTx/>
              <a:buChar char="-"/>
            </a:pPr>
            <a:r>
              <a:rPr lang="en-US" sz="2400" dirty="0" smtClean="0"/>
              <a:t>Time to invent features for each of the problems</a:t>
            </a:r>
          </a:p>
          <a:p>
            <a:endParaRPr lang="en-US" dirty="0" smtClean="0"/>
          </a:p>
        </p:txBody>
      </p:sp>
      <p:sp>
        <p:nvSpPr>
          <p:cNvPr id="6" name="TextBox 5"/>
          <p:cNvSpPr txBox="1"/>
          <p:nvPr/>
        </p:nvSpPr>
        <p:spPr>
          <a:xfrm>
            <a:off x="8069166" y="6519446"/>
            <a:ext cx="1074834" cy="338554"/>
          </a:xfrm>
          <a:prstGeom prst="rect">
            <a:avLst/>
          </a:prstGeom>
          <a:noFill/>
        </p:spPr>
        <p:txBody>
          <a:bodyPr wrap="none" rtlCol="0">
            <a:spAutoFit/>
          </a:bodyPr>
          <a:lstStyle/>
          <a:p>
            <a:pPr algn="ctr"/>
            <a:r>
              <a:rPr lang="en-US" sz="1600" dirty="0" smtClean="0"/>
              <a:t>Quoc V. </a:t>
            </a:r>
            <a:r>
              <a:rPr lang="en-US" sz="1600" dirty="0" smtClean="0"/>
              <a:t>Le</a:t>
            </a:r>
            <a:endParaRPr lang="en-US" sz="1600" dirty="0" smtClean="0"/>
          </a:p>
        </p:txBody>
      </p:sp>
    </p:spTree>
    <p:extLst>
      <p:ext uri="{BB962C8B-B14F-4D97-AF65-F5344CB8AC3E}">
        <p14:creationId xmlns:p14="http://schemas.microsoft.com/office/powerpoint/2010/main" val="55110769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21714</TotalTime>
  <Words>1602</Words>
  <Application>Microsoft Macintosh PowerPoint</Application>
  <PresentationFormat>On-screen Show (4:3)</PresentationFormat>
  <Paragraphs>269</Paragraphs>
  <Slides>28</Slides>
  <Notes>15</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 Black </vt:lpstr>
      <vt:lpstr>Recent  Developments in Deep Learning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Stanford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 optimization methods for deep learning </dc:title>
  <dc:creator>quoc le</dc:creator>
  <cp:lastModifiedBy>quoc le</cp:lastModifiedBy>
  <cp:revision>1557</cp:revision>
  <dcterms:created xsi:type="dcterms:W3CDTF">2011-06-14T01:31:08Z</dcterms:created>
  <dcterms:modified xsi:type="dcterms:W3CDTF">2013-06-01T20:45:15Z</dcterms:modified>
</cp:coreProperties>
</file>